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3" r:id="rId48"/>
    <p:sldId id="304" r:id="rId49"/>
    <p:sldId id="305" r:id="rId50"/>
    <p:sldId id="306" r:id="rId51"/>
    <p:sldId id="307" r:id="rId52"/>
    <p:sldId id="308" r:id="rId53"/>
    <p:sldId id="309" r:id="rId54"/>
    <p:sldId id="310" r:id="rId55"/>
    <p:sldId id="312" r:id="rId56"/>
    <p:sldId id="311" r:id="rId57"/>
    <p:sldId id="313" r:id="rId58"/>
    <p:sldId id="314" r:id="rId59"/>
    <p:sldId id="315" r:id="rId60"/>
    <p:sldId id="316" r:id="rId61"/>
    <p:sldId id="317" r:id="rId62"/>
    <p:sldId id="318" r:id="rId63"/>
    <p:sldId id="319" r:id="rId64"/>
    <p:sldId id="320" r:id="rId65"/>
    <p:sldId id="321" r:id="rId66"/>
    <p:sldId id="322" r:id="rId67"/>
    <p:sldId id="324" r:id="rId68"/>
    <p:sldId id="323"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Lst>
  <p:sldSz cx="9144000" cy="6858000" type="screen4x3"/>
  <p:notesSz cx="6858000" cy="9144000"/>
  <p:defaultTextStyle>
    <a:defPPr>
      <a:defRPr lang="pl-PL"/>
    </a:defPPr>
    <a:lvl1pPr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2400" kern="1200">
        <a:solidFill>
          <a:schemeClr val="tx1"/>
        </a:solidFill>
        <a:latin typeface="Times New Roman" pitchFamily="18" charset="0"/>
        <a:ea typeface="+mn-ea"/>
        <a:cs typeface="Times New Roman" pitchFamily="18" charset="0"/>
      </a:defRPr>
    </a:lvl6pPr>
    <a:lvl7pPr marL="2743200" algn="l" defTabSz="914400" rtl="0" eaLnBrk="1" latinLnBrk="0" hangingPunct="1">
      <a:defRPr sz="2400" kern="1200">
        <a:solidFill>
          <a:schemeClr val="tx1"/>
        </a:solidFill>
        <a:latin typeface="Times New Roman" pitchFamily="18" charset="0"/>
        <a:ea typeface="+mn-ea"/>
        <a:cs typeface="Times New Roman" pitchFamily="18" charset="0"/>
      </a:defRPr>
    </a:lvl7pPr>
    <a:lvl8pPr marL="3200400" algn="l" defTabSz="914400" rtl="0" eaLnBrk="1" latinLnBrk="0" hangingPunct="1">
      <a:defRPr sz="2400" kern="1200">
        <a:solidFill>
          <a:schemeClr val="tx1"/>
        </a:solidFill>
        <a:latin typeface="Times New Roman" pitchFamily="18" charset="0"/>
        <a:ea typeface="+mn-ea"/>
        <a:cs typeface="Times New Roman" pitchFamily="18" charset="0"/>
      </a:defRPr>
    </a:lvl8pPr>
    <a:lvl9pPr marL="3657600" algn="l" defTabSz="914400" rtl="0" eaLnBrk="1" latinLnBrk="0" hangingPunct="1">
      <a:defRPr sz="2400" kern="1200">
        <a:solidFill>
          <a:schemeClr val="tx1"/>
        </a:solidFill>
        <a:latin typeface="Times New Roman" pitchFamily="18" charset="0"/>
        <a:ea typeface="+mn-ea"/>
        <a:cs typeface="Times New Roman" pitchFamily="18"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787"/>
    <p:restoredTop sz="90929"/>
  </p:normalViewPr>
  <p:slideViewPr>
    <p:cSldViewPr>
      <p:cViewPr varScale="1">
        <p:scale>
          <a:sx n="67" d="100"/>
          <a:sy n="67" d="100"/>
        </p:scale>
        <p:origin x="-124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smtClean="0"/>
              <a:t>Kliknij, aby edytować styl wzorca podtytułu</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24620F30-4C50-4FBC-819B-9BB3FAD2E6CF}" type="slidenum">
              <a:rPr lang="pl-PL"/>
              <a:pPr>
                <a:defRPr/>
              </a:pPr>
              <a:t>‹#›</a:t>
            </a:fld>
            <a:endParaRPr lang="pl-PL"/>
          </a:p>
        </p:txBody>
      </p:sp>
    </p:spTree>
    <p:extLst>
      <p:ext uri="{BB962C8B-B14F-4D97-AF65-F5344CB8AC3E}">
        <p14:creationId xmlns:p14="http://schemas.microsoft.com/office/powerpoint/2010/main" val="2217123718"/>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81F0D678-EC72-42C1-997D-A7423C857282}" type="slidenum">
              <a:rPr lang="pl-PL"/>
              <a:pPr>
                <a:defRPr/>
              </a:pPr>
              <a:t>‹#›</a:t>
            </a:fld>
            <a:endParaRPr lang="pl-PL"/>
          </a:p>
        </p:txBody>
      </p:sp>
    </p:spTree>
    <p:extLst>
      <p:ext uri="{BB962C8B-B14F-4D97-AF65-F5344CB8AC3E}">
        <p14:creationId xmlns:p14="http://schemas.microsoft.com/office/powerpoint/2010/main" val="3689237155"/>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515100" y="609600"/>
            <a:ext cx="1943100" cy="5486400"/>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685800" y="609600"/>
            <a:ext cx="5676900" cy="5486400"/>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040031BF-078F-4E8B-9682-334A2FB5D8E6}" type="slidenum">
              <a:rPr lang="pl-PL"/>
              <a:pPr>
                <a:defRPr/>
              </a:pPr>
              <a:t>‹#›</a:t>
            </a:fld>
            <a:endParaRPr lang="pl-PL"/>
          </a:p>
        </p:txBody>
      </p:sp>
    </p:spTree>
    <p:extLst>
      <p:ext uri="{BB962C8B-B14F-4D97-AF65-F5344CB8AC3E}">
        <p14:creationId xmlns:p14="http://schemas.microsoft.com/office/powerpoint/2010/main" val="729146890"/>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E58CB08E-5B62-4DF4-9822-A855740D9F7E}" type="slidenum">
              <a:rPr lang="pl-PL"/>
              <a:pPr>
                <a:defRPr/>
              </a:pPr>
              <a:t>‹#›</a:t>
            </a:fld>
            <a:endParaRPr lang="pl-PL"/>
          </a:p>
        </p:txBody>
      </p:sp>
    </p:spTree>
    <p:extLst>
      <p:ext uri="{BB962C8B-B14F-4D97-AF65-F5344CB8AC3E}">
        <p14:creationId xmlns:p14="http://schemas.microsoft.com/office/powerpoint/2010/main" val="238259585"/>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smtClean="0"/>
              <a:t>Kliknij, aby edytować style wzorca tekstu</a:t>
            </a:r>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19D95D7D-08A6-4421-A870-017A8B1A6539}" type="slidenum">
              <a:rPr lang="pl-PL"/>
              <a:pPr>
                <a:defRPr/>
              </a:pPr>
              <a:t>‹#›</a:t>
            </a:fld>
            <a:endParaRPr lang="pl-PL"/>
          </a:p>
        </p:txBody>
      </p:sp>
    </p:spTree>
    <p:extLst>
      <p:ext uri="{BB962C8B-B14F-4D97-AF65-F5344CB8AC3E}">
        <p14:creationId xmlns:p14="http://schemas.microsoft.com/office/powerpoint/2010/main" val="3122637556"/>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Rectangle 4"/>
          <p:cNvSpPr>
            <a:spLocks noGrp="1" noChangeArrowheads="1"/>
          </p:cNvSpPr>
          <p:nvPr>
            <p:ph type="dt" sz="half" idx="10"/>
          </p:nvPr>
        </p:nvSpPr>
        <p:spPr>
          <a:ln/>
        </p:spPr>
        <p:txBody>
          <a:bodyPr/>
          <a:lstStyle>
            <a:lvl1pPr>
              <a:defRPr/>
            </a:lvl1pPr>
          </a:lstStyle>
          <a:p>
            <a:pPr>
              <a:defRPr/>
            </a:pPr>
            <a:endParaRPr 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7869A6D7-9F0D-4968-AB64-D8CEA4D5112E}" type="slidenum">
              <a:rPr lang="pl-PL"/>
              <a:pPr>
                <a:defRPr/>
              </a:pPr>
              <a:t>‹#›</a:t>
            </a:fld>
            <a:endParaRPr lang="pl-PL"/>
          </a:p>
        </p:txBody>
      </p:sp>
    </p:spTree>
    <p:extLst>
      <p:ext uri="{BB962C8B-B14F-4D97-AF65-F5344CB8AC3E}">
        <p14:creationId xmlns:p14="http://schemas.microsoft.com/office/powerpoint/2010/main" val="366010255"/>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Rectangle 4"/>
          <p:cNvSpPr>
            <a:spLocks noGrp="1" noChangeArrowheads="1"/>
          </p:cNvSpPr>
          <p:nvPr>
            <p:ph type="dt" sz="half" idx="10"/>
          </p:nvPr>
        </p:nvSpPr>
        <p:spPr>
          <a:ln/>
        </p:spPr>
        <p:txBody>
          <a:bodyPr/>
          <a:lstStyle>
            <a:lvl1pPr>
              <a:defRPr/>
            </a:lvl1pPr>
          </a:lstStyle>
          <a:p>
            <a:pPr>
              <a:defRPr/>
            </a:pPr>
            <a:endParaRPr lang="pl-PL"/>
          </a:p>
        </p:txBody>
      </p:sp>
      <p:sp>
        <p:nvSpPr>
          <p:cNvPr id="8" name="Rectangle 5"/>
          <p:cNvSpPr>
            <a:spLocks noGrp="1" noChangeArrowheads="1"/>
          </p:cNvSpPr>
          <p:nvPr>
            <p:ph type="ftr" sz="quarter" idx="11"/>
          </p:nvPr>
        </p:nvSpPr>
        <p:spPr>
          <a:ln/>
        </p:spPr>
        <p:txBody>
          <a:bodyPr/>
          <a:lstStyle>
            <a:lvl1pPr>
              <a:defRPr/>
            </a:lvl1pPr>
          </a:lstStyle>
          <a:p>
            <a:pPr>
              <a:defRPr/>
            </a:pPr>
            <a:endParaRPr lang="pl-PL"/>
          </a:p>
        </p:txBody>
      </p:sp>
      <p:sp>
        <p:nvSpPr>
          <p:cNvPr id="9" name="Rectangle 6"/>
          <p:cNvSpPr>
            <a:spLocks noGrp="1" noChangeArrowheads="1"/>
          </p:cNvSpPr>
          <p:nvPr>
            <p:ph type="sldNum" sz="quarter" idx="12"/>
          </p:nvPr>
        </p:nvSpPr>
        <p:spPr>
          <a:ln/>
        </p:spPr>
        <p:txBody>
          <a:bodyPr/>
          <a:lstStyle>
            <a:lvl1pPr>
              <a:defRPr/>
            </a:lvl1pPr>
          </a:lstStyle>
          <a:p>
            <a:pPr>
              <a:defRPr/>
            </a:pPr>
            <a:fld id="{0E2366AC-3AE5-4E62-92FF-8B463D83B5D1}" type="slidenum">
              <a:rPr lang="pl-PL"/>
              <a:pPr>
                <a:defRPr/>
              </a:pPr>
              <a:t>‹#›</a:t>
            </a:fld>
            <a:endParaRPr lang="pl-PL"/>
          </a:p>
        </p:txBody>
      </p:sp>
    </p:spTree>
    <p:extLst>
      <p:ext uri="{BB962C8B-B14F-4D97-AF65-F5344CB8AC3E}">
        <p14:creationId xmlns:p14="http://schemas.microsoft.com/office/powerpoint/2010/main" val="119913087"/>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Rectangle 4"/>
          <p:cNvSpPr>
            <a:spLocks noGrp="1" noChangeArrowheads="1"/>
          </p:cNvSpPr>
          <p:nvPr>
            <p:ph type="dt" sz="half" idx="10"/>
          </p:nvPr>
        </p:nvSpPr>
        <p:spPr>
          <a:ln/>
        </p:spPr>
        <p:txBody>
          <a:bodyPr/>
          <a:lstStyle>
            <a:lvl1pPr>
              <a:defRPr/>
            </a:lvl1pPr>
          </a:lstStyle>
          <a:p>
            <a:pPr>
              <a:defRPr/>
            </a:pPr>
            <a:endParaRPr lang="pl-PL"/>
          </a:p>
        </p:txBody>
      </p:sp>
      <p:sp>
        <p:nvSpPr>
          <p:cNvPr id="4" name="Rectangle 5"/>
          <p:cNvSpPr>
            <a:spLocks noGrp="1" noChangeArrowheads="1"/>
          </p:cNvSpPr>
          <p:nvPr>
            <p:ph type="ftr" sz="quarter" idx="11"/>
          </p:nvPr>
        </p:nvSpPr>
        <p:spPr>
          <a:ln/>
        </p:spPr>
        <p:txBody>
          <a:bodyPr/>
          <a:lstStyle>
            <a:lvl1pPr>
              <a:defRPr/>
            </a:lvl1pPr>
          </a:lstStyle>
          <a:p>
            <a:pPr>
              <a:defRPr/>
            </a:pPr>
            <a:endParaRPr lang="pl-PL"/>
          </a:p>
        </p:txBody>
      </p:sp>
      <p:sp>
        <p:nvSpPr>
          <p:cNvPr id="5" name="Rectangle 6"/>
          <p:cNvSpPr>
            <a:spLocks noGrp="1" noChangeArrowheads="1"/>
          </p:cNvSpPr>
          <p:nvPr>
            <p:ph type="sldNum" sz="quarter" idx="12"/>
          </p:nvPr>
        </p:nvSpPr>
        <p:spPr>
          <a:ln/>
        </p:spPr>
        <p:txBody>
          <a:bodyPr/>
          <a:lstStyle>
            <a:lvl1pPr>
              <a:defRPr/>
            </a:lvl1pPr>
          </a:lstStyle>
          <a:p>
            <a:pPr>
              <a:defRPr/>
            </a:pPr>
            <a:fld id="{67DF8595-13D5-46F8-9450-416F64F84A1E}" type="slidenum">
              <a:rPr lang="pl-PL"/>
              <a:pPr>
                <a:defRPr/>
              </a:pPr>
              <a:t>‹#›</a:t>
            </a:fld>
            <a:endParaRPr lang="pl-PL"/>
          </a:p>
        </p:txBody>
      </p:sp>
    </p:spTree>
    <p:extLst>
      <p:ext uri="{BB962C8B-B14F-4D97-AF65-F5344CB8AC3E}">
        <p14:creationId xmlns:p14="http://schemas.microsoft.com/office/powerpoint/2010/main" val="884409360"/>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l-PL"/>
          </a:p>
        </p:txBody>
      </p:sp>
      <p:sp>
        <p:nvSpPr>
          <p:cNvPr id="3" name="Rectangle 5"/>
          <p:cNvSpPr>
            <a:spLocks noGrp="1" noChangeArrowheads="1"/>
          </p:cNvSpPr>
          <p:nvPr>
            <p:ph type="ftr" sz="quarter" idx="11"/>
          </p:nvPr>
        </p:nvSpPr>
        <p:spPr>
          <a:ln/>
        </p:spPr>
        <p:txBody>
          <a:bodyPr/>
          <a:lstStyle>
            <a:lvl1pPr>
              <a:defRPr/>
            </a:lvl1pPr>
          </a:lstStyle>
          <a:p>
            <a:pPr>
              <a:defRPr/>
            </a:pPr>
            <a:endParaRPr lang="pl-PL"/>
          </a:p>
        </p:txBody>
      </p:sp>
      <p:sp>
        <p:nvSpPr>
          <p:cNvPr id="4" name="Rectangle 6"/>
          <p:cNvSpPr>
            <a:spLocks noGrp="1" noChangeArrowheads="1"/>
          </p:cNvSpPr>
          <p:nvPr>
            <p:ph type="sldNum" sz="quarter" idx="12"/>
          </p:nvPr>
        </p:nvSpPr>
        <p:spPr>
          <a:ln/>
        </p:spPr>
        <p:txBody>
          <a:bodyPr/>
          <a:lstStyle>
            <a:lvl1pPr>
              <a:defRPr/>
            </a:lvl1pPr>
          </a:lstStyle>
          <a:p>
            <a:pPr>
              <a:defRPr/>
            </a:pPr>
            <a:fld id="{C69568A6-DA7D-4847-87B3-2E9E320C932F}" type="slidenum">
              <a:rPr lang="pl-PL"/>
              <a:pPr>
                <a:defRPr/>
              </a:pPr>
              <a:t>‹#›</a:t>
            </a:fld>
            <a:endParaRPr lang="pl-PL"/>
          </a:p>
        </p:txBody>
      </p:sp>
    </p:spTree>
    <p:extLst>
      <p:ext uri="{BB962C8B-B14F-4D97-AF65-F5344CB8AC3E}">
        <p14:creationId xmlns:p14="http://schemas.microsoft.com/office/powerpoint/2010/main" val="2848912843"/>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E24BB66E-C0FC-445B-92F1-9B7AF70A7F12}" type="slidenum">
              <a:rPr lang="pl-PL"/>
              <a:pPr>
                <a:defRPr/>
              </a:pPr>
              <a:t>‹#›</a:t>
            </a:fld>
            <a:endParaRPr lang="pl-PL"/>
          </a:p>
        </p:txBody>
      </p:sp>
    </p:spTree>
    <p:extLst>
      <p:ext uri="{BB962C8B-B14F-4D97-AF65-F5344CB8AC3E}">
        <p14:creationId xmlns:p14="http://schemas.microsoft.com/office/powerpoint/2010/main" val="459172559"/>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smtClean="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323A094B-69B5-489C-AF5B-892982597648}" type="slidenum">
              <a:rPr lang="pl-PL"/>
              <a:pPr>
                <a:defRPr/>
              </a:pPr>
              <a:t>‹#›</a:t>
            </a:fld>
            <a:endParaRPr lang="pl-PL"/>
          </a:p>
        </p:txBody>
      </p:sp>
    </p:spTree>
    <p:extLst>
      <p:ext uri="{BB962C8B-B14F-4D97-AF65-F5344CB8AC3E}">
        <p14:creationId xmlns:p14="http://schemas.microsoft.com/office/powerpoint/2010/main" val="905636280"/>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l-PL" smtClean="0"/>
              <a:t>Kliknij, aby edytować styl wzorca tytułu</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pl-PL"/>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pl-PL"/>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6C82E32E-7CDF-486E-8BC3-C32D88E5E2E0}" type="slidenum">
              <a:rPr lang="pl-PL"/>
              <a:pPr>
                <a:defRPr/>
              </a:pPr>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slide" Target="slide3.xml"/><Relationship Id="rId1" Type="http://schemas.openxmlformats.org/officeDocument/2006/relationships/slideLayout" Target="../slideLayouts/slideLayout1.xml"/><Relationship Id="rId5" Type="http://schemas.openxmlformats.org/officeDocument/2006/relationships/slide" Target="slide69.xml"/><Relationship Id="rId4" Type="http://schemas.openxmlformats.org/officeDocument/2006/relationships/slide" Target="slide4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8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C:\Users\Sli\Desktop\Pulpit\kopia\Fotki\Szkoła\rozne\skanuj0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3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ctrTitle"/>
          </p:nvPr>
        </p:nvSpPr>
        <p:spPr>
          <a:xfrm>
            <a:off x="685800" y="2286000"/>
            <a:ext cx="7772400" cy="1447800"/>
          </a:xfrm>
        </p:spPr>
        <p:txBody>
          <a:bodyPr/>
          <a:lstStyle/>
          <a:p>
            <a:pPr eaLnBrk="1" hangingPunct="1"/>
            <a:r>
              <a:rPr lang="pl-PL" smtClean="0"/>
              <a:t>Projekt pracowni OZE</a:t>
            </a:r>
            <a:br>
              <a:rPr lang="pl-PL" smtClean="0"/>
            </a:br>
            <a:r>
              <a:rPr lang="pl-PL" smtClean="0"/>
              <a:t>ZSP nr 2 w Gnieźnie</a:t>
            </a:r>
          </a:p>
        </p:txBody>
      </p:sp>
      <p:sp>
        <p:nvSpPr>
          <p:cNvPr id="2052" name="Rectangle 3"/>
          <p:cNvSpPr>
            <a:spLocks noGrp="1" noChangeArrowheads="1"/>
          </p:cNvSpPr>
          <p:nvPr>
            <p:ph type="subTitle" idx="1"/>
          </p:nvPr>
        </p:nvSpPr>
        <p:spPr/>
        <p:txBody>
          <a:bodyPr/>
          <a:lstStyle/>
          <a:p>
            <a:pPr eaLnBrk="1" hangingPunct="1"/>
            <a:endParaRPr lang="pl-PL" smtClean="0"/>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1266" name="Tytuł 1"/>
          <p:cNvSpPr>
            <a:spLocks noGrp="1"/>
          </p:cNvSpPr>
          <p:nvPr>
            <p:ph type="title" idx="4294967295"/>
          </p:nvPr>
        </p:nvSpPr>
        <p:spPr>
          <a:xfrm>
            <a:off x="630238" y="0"/>
            <a:ext cx="7886700" cy="1144588"/>
          </a:xfrm>
        </p:spPr>
        <p:txBody>
          <a:bodyPr anchor="b"/>
          <a:lstStyle/>
          <a:p>
            <a:pPr eaLnBrk="1" hangingPunct="1"/>
            <a:r>
              <a:rPr lang="pl-PL" sz="7500" smtClean="0">
                <a:solidFill>
                  <a:srgbClr val="FFFF00"/>
                </a:solidFill>
              </a:rPr>
              <a:t>Sala lekcyjna:</a:t>
            </a:r>
          </a:p>
        </p:txBody>
      </p:sp>
      <p:sp>
        <p:nvSpPr>
          <p:cNvPr id="3" name="Symbol zastępczy zawartości 2"/>
          <p:cNvSpPr>
            <a:spLocks noGrp="1" noRot="1" noChangeAspect="1" noMove="1" noResize="1" noEditPoints="1" noAdjustHandles="1" noChangeArrowheads="1" noChangeShapeType="1" noTextEdit="1"/>
          </p:cNvSpPr>
          <p:nvPr>
            <p:ph idx="4294967295"/>
          </p:nvPr>
        </p:nvSpPr>
        <p:spPr>
          <a:xfrm>
            <a:off x="395" y="1340768"/>
            <a:ext cx="9143606" cy="5256584"/>
          </a:xfrm>
          <a:blipFill rotWithShape="1">
            <a:blip r:embed="rId3"/>
            <a:stretch>
              <a:fillRect t="-812"/>
            </a:stretch>
          </a:blipFill>
          <a:extLst/>
        </p:spPr>
        <p:txBody>
          <a:bodyPr rtlCol="0">
            <a:normAutofit/>
          </a:bodyPr>
          <a:lstStyle/>
          <a:p>
            <a:pPr marL="228600" indent="-228600" eaLnBrk="1" fontAlgn="auto" hangingPunct="1">
              <a:lnSpc>
                <a:spcPct val="90000"/>
              </a:lnSpc>
              <a:spcBef>
                <a:spcPts val="1800"/>
              </a:spcBef>
              <a:spcAft>
                <a:spcPts val="0"/>
              </a:spcAft>
              <a:buClr>
                <a:schemeClr val="accent1"/>
              </a:buClr>
              <a:buFont typeface="Arial" panose="020B0604020202020204" pitchFamily="34" charset="0"/>
              <a:buChar char="•"/>
              <a:defRPr/>
            </a:pPr>
            <a:r>
              <a:rPr lang="pl-PL" sz="2000" kern="1200">
                <a:noFill/>
              </a:rPr>
              <a:t> </a:t>
            </a:r>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2290" name="Tytuł 1"/>
          <p:cNvSpPr>
            <a:spLocks noGrp="1"/>
          </p:cNvSpPr>
          <p:nvPr>
            <p:ph type="title" idx="4294967295"/>
          </p:nvPr>
        </p:nvSpPr>
        <p:spPr>
          <a:xfrm>
            <a:off x="630238" y="0"/>
            <a:ext cx="7886700" cy="1144588"/>
          </a:xfrm>
        </p:spPr>
        <p:txBody>
          <a:bodyPr anchor="b"/>
          <a:lstStyle/>
          <a:p>
            <a:pPr eaLnBrk="1" hangingPunct="1"/>
            <a:r>
              <a:rPr lang="pl-PL" sz="7500" smtClean="0">
                <a:solidFill>
                  <a:srgbClr val="FFFF00"/>
                </a:solidFill>
              </a:rPr>
              <a:t>Świetlówki:</a:t>
            </a:r>
          </a:p>
        </p:txBody>
      </p:sp>
      <p:sp>
        <p:nvSpPr>
          <p:cNvPr id="12291" name="Symbol zastępczy zawartości 2"/>
          <p:cNvSpPr>
            <a:spLocks noGrp="1"/>
          </p:cNvSpPr>
          <p:nvPr>
            <p:ph idx="4294967295"/>
          </p:nvPr>
        </p:nvSpPr>
        <p:spPr>
          <a:xfrm>
            <a:off x="0" y="1125538"/>
            <a:ext cx="9144000" cy="5472112"/>
          </a:xfrm>
        </p:spPr>
        <p:txBody>
          <a:bodyPr/>
          <a:lstStyle/>
          <a:p>
            <a:pPr marL="228600" indent="-228600" eaLnBrk="1" hangingPunct="1">
              <a:buClr>
                <a:srgbClr val="B2D0B4"/>
              </a:buClr>
            </a:pPr>
            <a:r>
              <a:rPr lang="pl-PL" smtClean="0">
                <a:solidFill>
                  <a:srgbClr val="92D050"/>
                </a:solidFill>
                <a:sym typeface="Wingdings" pitchFamily="2" charset="2"/>
              </a:rPr>
              <a:t>Moc 25W</a:t>
            </a:r>
          </a:p>
          <a:p>
            <a:pPr marL="228600" indent="-228600" eaLnBrk="1" hangingPunct="1">
              <a:buClr>
                <a:srgbClr val="B2D0B4"/>
              </a:buClr>
            </a:pPr>
            <a:r>
              <a:rPr lang="pl-PL" smtClean="0">
                <a:solidFill>
                  <a:srgbClr val="92D050"/>
                </a:solidFill>
                <a:sym typeface="Wingdings" pitchFamily="2" charset="2"/>
              </a:rPr>
              <a:t>Strumień świetlny od 1 – 1700 lm</a:t>
            </a:r>
          </a:p>
          <a:p>
            <a:pPr marL="228600" indent="-228600" eaLnBrk="1" hangingPunct="1">
              <a:buClr>
                <a:srgbClr val="B2D0B4"/>
              </a:buClr>
            </a:pPr>
            <a:r>
              <a:rPr lang="pl-PL" smtClean="0">
                <a:solidFill>
                  <a:srgbClr val="92D050"/>
                </a:solidFill>
                <a:sym typeface="Wingdings" pitchFamily="2" charset="2"/>
              </a:rPr>
              <a:t>Trwałość 6 lat</a:t>
            </a:r>
          </a:p>
          <a:p>
            <a:pPr marL="228600" indent="-228600" eaLnBrk="1" hangingPunct="1">
              <a:buClr>
                <a:srgbClr val="B2D0B4"/>
              </a:buClr>
            </a:pPr>
            <a:r>
              <a:rPr lang="pl-PL" smtClean="0">
                <a:solidFill>
                  <a:srgbClr val="92D050"/>
                </a:solidFill>
                <a:sym typeface="Wingdings" pitchFamily="2" charset="2"/>
              </a:rPr>
              <a:t>Efektywność energetyczna A</a:t>
            </a:r>
          </a:p>
          <a:p>
            <a:pPr marL="228600" indent="-228600" eaLnBrk="1" hangingPunct="1">
              <a:buClr>
                <a:srgbClr val="B2D0B4"/>
              </a:buClr>
            </a:pPr>
            <a:r>
              <a:rPr lang="pl-PL" smtClean="0">
                <a:solidFill>
                  <a:srgbClr val="92D050"/>
                </a:solidFill>
                <a:sym typeface="Wingdings" pitchFamily="2" charset="2"/>
              </a:rPr>
              <a:t>Kolor: światło dzienne</a:t>
            </a:r>
          </a:p>
          <a:p>
            <a:pPr marL="228600" indent="-228600" eaLnBrk="1" hangingPunct="1">
              <a:buClr>
                <a:srgbClr val="B2D0B4"/>
              </a:buClr>
            </a:pPr>
            <a:r>
              <a:rPr lang="pl-PL" smtClean="0">
                <a:solidFill>
                  <a:srgbClr val="92D050"/>
                </a:solidFill>
                <a:sym typeface="Wingdings" pitchFamily="2" charset="2"/>
              </a:rPr>
              <a:t>Modernistyczny wygląd</a:t>
            </a:r>
          </a:p>
          <a:p>
            <a:pPr marL="228600" indent="-228600" eaLnBrk="1" hangingPunct="1">
              <a:buClr>
                <a:srgbClr val="B2D0B4"/>
              </a:buClr>
            </a:pPr>
            <a:r>
              <a:rPr lang="pl-PL" smtClean="0">
                <a:solidFill>
                  <a:srgbClr val="92D050"/>
                </a:solidFill>
                <a:sym typeface="Wingdings" pitchFamily="2" charset="2"/>
              </a:rPr>
              <a:t>Wymagana ilość min: 17, lecz ilość </a:t>
            </a:r>
            <a:br>
              <a:rPr lang="pl-PL" smtClean="0">
                <a:solidFill>
                  <a:srgbClr val="92D050"/>
                </a:solidFill>
                <a:sym typeface="Wingdings" pitchFamily="2" charset="2"/>
              </a:rPr>
            </a:br>
            <a:r>
              <a:rPr lang="pl-PL" smtClean="0">
                <a:solidFill>
                  <a:srgbClr val="92D050"/>
                </a:solidFill>
                <a:sym typeface="Wingdings" pitchFamily="2" charset="2"/>
              </a:rPr>
              <a:t>dobrana wynosi 18, ze względy na</a:t>
            </a:r>
            <a:br>
              <a:rPr lang="pl-PL" smtClean="0">
                <a:solidFill>
                  <a:srgbClr val="92D050"/>
                </a:solidFill>
                <a:sym typeface="Wingdings" pitchFamily="2" charset="2"/>
              </a:rPr>
            </a:br>
            <a:r>
              <a:rPr lang="pl-PL" smtClean="0">
                <a:solidFill>
                  <a:srgbClr val="92D050"/>
                </a:solidFill>
                <a:sym typeface="Wingdings" pitchFamily="2" charset="2"/>
              </a:rPr>
              <a:t>parzyste i symetryczne ich rozmieszczenie</a:t>
            </a:r>
          </a:p>
        </p:txBody>
      </p:sp>
      <p:pic>
        <p:nvPicPr>
          <p:cNvPr id="1026" name="Picture 2" descr="http://www.olampa.pl/product_img/4/68ee6aac12a904204e0c0db25c4db6a7.jpg"/>
          <p:cNvPicPr>
            <a:picLocks noChangeAspect="1" noChangeArrowheads="1"/>
          </p:cNvPicPr>
          <p:nvPr/>
        </p:nvPicPr>
        <p:blipFill>
          <a:blip r:embed="rId3">
            <a:extLst/>
          </a:blip>
          <a:srcRect/>
          <a:stretch>
            <a:fillRect/>
          </a:stretch>
        </p:blipFill>
        <p:spPr bwMode="auto">
          <a:xfrm>
            <a:off x="5878959" y="1115321"/>
            <a:ext cx="3231474" cy="43089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p:spPr>
      </p:pic>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3314" name="Tytuł 1"/>
          <p:cNvSpPr>
            <a:spLocks noGrp="1"/>
          </p:cNvSpPr>
          <p:nvPr>
            <p:ph type="title" idx="4294967295"/>
          </p:nvPr>
        </p:nvSpPr>
        <p:spPr>
          <a:xfrm>
            <a:off x="630238" y="0"/>
            <a:ext cx="7886700" cy="1144588"/>
          </a:xfrm>
        </p:spPr>
        <p:txBody>
          <a:bodyPr anchor="b"/>
          <a:lstStyle/>
          <a:p>
            <a:pPr eaLnBrk="1" hangingPunct="1"/>
            <a:r>
              <a:rPr lang="pl-PL" sz="7500" smtClean="0">
                <a:solidFill>
                  <a:srgbClr val="FFFF00"/>
                </a:solidFill>
              </a:rPr>
              <a:t>Obliczenia:</a:t>
            </a:r>
          </a:p>
        </p:txBody>
      </p:sp>
      <p:sp>
        <p:nvSpPr>
          <p:cNvPr id="3" name="Symbol zastępczy zawartości 2"/>
          <p:cNvSpPr>
            <a:spLocks noGrp="1" noRot="1" noChangeAspect="1" noMove="1" noResize="1" noEditPoints="1" noAdjustHandles="1" noChangeArrowheads="1" noChangeShapeType="1" noTextEdit="1"/>
          </p:cNvSpPr>
          <p:nvPr>
            <p:ph idx="4294967295"/>
          </p:nvPr>
        </p:nvSpPr>
        <p:spPr>
          <a:xfrm>
            <a:off x="395" y="1340768"/>
            <a:ext cx="9143606" cy="4824535"/>
          </a:xfrm>
          <a:blipFill rotWithShape="1">
            <a:blip r:embed="rId3"/>
            <a:stretch>
              <a:fillRect t="-1643"/>
            </a:stretch>
          </a:blipFill>
          <a:extLst/>
        </p:spPr>
        <p:txBody>
          <a:bodyPr rtlCol="0">
            <a:normAutofit/>
          </a:bodyPr>
          <a:lstStyle/>
          <a:p>
            <a:pPr marL="228600" indent="-228600" eaLnBrk="1" fontAlgn="auto" hangingPunct="1">
              <a:lnSpc>
                <a:spcPct val="90000"/>
              </a:lnSpc>
              <a:spcBef>
                <a:spcPts val="1800"/>
              </a:spcBef>
              <a:spcAft>
                <a:spcPts val="0"/>
              </a:spcAft>
              <a:buClr>
                <a:schemeClr val="accent1"/>
              </a:buClr>
              <a:buFont typeface="Arial" panose="020B0604020202020204" pitchFamily="34" charset="0"/>
              <a:buChar char="•"/>
              <a:defRPr/>
            </a:pPr>
            <a:r>
              <a:rPr lang="pl-PL" sz="2000" kern="1200">
                <a:noFill/>
              </a:rPr>
              <a:t> </a:t>
            </a:r>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4338" name="Tytuł 1"/>
          <p:cNvSpPr>
            <a:spLocks noGrp="1"/>
          </p:cNvSpPr>
          <p:nvPr>
            <p:ph type="title" idx="4294967295"/>
          </p:nvPr>
        </p:nvSpPr>
        <p:spPr>
          <a:xfrm>
            <a:off x="0" y="0"/>
            <a:ext cx="9144000" cy="1144588"/>
          </a:xfrm>
        </p:spPr>
        <p:txBody>
          <a:bodyPr anchor="b"/>
          <a:lstStyle/>
          <a:p>
            <a:pPr eaLnBrk="1" hangingPunct="1"/>
            <a:r>
              <a:rPr lang="pl-PL" sz="7000" smtClean="0">
                <a:solidFill>
                  <a:srgbClr val="FFFF00"/>
                </a:solidFill>
              </a:rPr>
              <a:t>Panele fotowoltaiczne:</a:t>
            </a:r>
          </a:p>
        </p:txBody>
      </p:sp>
      <p:sp>
        <p:nvSpPr>
          <p:cNvPr id="14339" name="Symbol zastępczy zawartości 2"/>
          <p:cNvSpPr>
            <a:spLocks noGrp="1"/>
          </p:cNvSpPr>
          <p:nvPr>
            <p:ph idx="4294967295"/>
          </p:nvPr>
        </p:nvSpPr>
        <p:spPr>
          <a:xfrm>
            <a:off x="-17463" y="1196975"/>
            <a:ext cx="9144001" cy="5661025"/>
          </a:xfrm>
        </p:spPr>
        <p:txBody>
          <a:bodyPr/>
          <a:lstStyle/>
          <a:p>
            <a:pPr marL="228600" indent="-228600" eaLnBrk="1" hangingPunct="1">
              <a:buClr>
                <a:srgbClr val="B2D0B4"/>
              </a:buClr>
            </a:pPr>
            <a:r>
              <a:rPr lang="pl-PL" u="sng" smtClean="0">
                <a:solidFill>
                  <a:srgbClr val="92D050"/>
                </a:solidFill>
              </a:rPr>
              <a:t>Powierzchnia: 1.58m x 0.80m</a:t>
            </a:r>
          </a:p>
          <a:p>
            <a:pPr marL="228600" indent="-228600" eaLnBrk="1" hangingPunct="1">
              <a:buClr>
                <a:srgbClr val="B2D0B4"/>
              </a:buClr>
            </a:pPr>
            <a:r>
              <a:rPr lang="pl-PL" u="sng" smtClean="0">
                <a:solidFill>
                  <a:srgbClr val="92D050"/>
                </a:solidFill>
                <a:sym typeface="Wingdings" pitchFamily="2" charset="2"/>
              </a:rPr>
              <a:t>Wydajność: 17,57%</a:t>
            </a:r>
          </a:p>
          <a:p>
            <a:pPr marL="228600" indent="-228600" eaLnBrk="1" hangingPunct="1">
              <a:buClr>
                <a:srgbClr val="B2D0B4"/>
              </a:buClr>
            </a:pPr>
            <a:r>
              <a:rPr lang="pl-PL" u="sng" smtClean="0">
                <a:solidFill>
                  <a:srgbClr val="92D050"/>
                </a:solidFill>
                <a:sym typeface="Wingdings" pitchFamily="2" charset="2"/>
              </a:rPr>
              <a:t>Typ: monokrystaliczny</a:t>
            </a:r>
          </a:p>
          <a:p>
            <a:pPr marL="228600" indent="-228600" eaLnBrk="1" hangingPunct="1">
              <a:buClr>
                <a:srgbClr val="B2D0B4"/>
              </a:buClr>
            </a:pPr>
            <a:r>
              <a:rPr lang="pl-PL" u="sng" smtClean="0">
                <a:solidFill>
                  <a:srgbClr val="92D050"/>
                </a:solidFill>
                <a:sym typeface="Wingdings" pitchFamily="2" charset="2"/>
              </a:rPr>
              <a:t>Cena: 765zł za szt.</a:t>
            </a:r>
          </a:p>
          <a:p>
            <a:pPr marL="228600" indent="-228600" eaLnBrk="1" hangingPunct="1">
              <a:buClr>
                <a:srgbClr val="B2D0B4"/>
              </a:buClr>
            </a:pPr>
            <a:r>
              <a:rPr lang="pl-PL" u="sng" smtClean="0">
                <a:solidFill>
                  <a:srgbClr val="92D050"/>
                </a:solidFill>
                <a:sym typeface="Wingdings" pitchFamily="2" charset="2"/>
              </a:rPr>
              <a:t>Moc: 190W</a:t>
            </a:r>
          </a:p>
          <a:p>
            <a:pPr marL="228600" indent="-228600" eaLnBrk="1" hangingPunct="1">
              <a:buClr>
                <a:srgbClr val="B2D0B4"/>
              </a:buClr>
            </a:pPr>
            <a:r>
              <a:rPr lang="pl-PL" u="sng" smtClean="0">
                <a:solidFill>
                  <a:srgbClr val="92D050"/>
                </a:solidFill>
                <a:sym typeface="Wingdings" pitchFamily="2" charset="2"/>
              </a:rPr>
              <a:t>Napięcie: 36,00V</a:t>
            </a:r>
          </a:p>
          <a:p>
            <a:pPr marL="228600" indent="-228600" eaLnBrk="1" hangingPunct="1">
              <a:buClr>
                <a:srgbClr val="B2D0B4"/>
              </a:buClr>
            </a:pPr>
            <a:r>
              <a:rPr lang="pl-PL" u="sng" smtClean="0">
                <a:solidFill>
                  <a:srgbClr val="92D050"/>
                </a:solidFill>
                <a:sym typeface="Wingdings" pitchFamily="2" charset="2"/>
              </a:rPr>
              <a:t>Masa: 15,6kg</a:t>
            </a:r>
          </a:p>
          <a:p>
            <a:pPr marL="228600" indent="-228600" eaLnBrk="1" hangingPunct="1">
              <a:buClr>
                <a:srgbClr val="B2D0B4"/>
              </a:buClr>
            </a:pPr>
            <a:r>
              <a:rPr lang="pl-PL" u="sng" smtClean="0">
                <a:solidFill>
                  <a:srgbClr val="92D050"/>
                </a:solidFill>
                <a:sym typeface="Wingdings" pitchFamily="2" charset="2"/>
              </a:rPr>
              <a:t>Średnia roczna moc 160 kWh</a:t>
            </a:r>
          </a:p>
          <a:p>
            <a:pPr marL="228600" indent="-228600" eaLnBrk="1" hangingPunct="1">
              <a:buClr>
                <a:srgbClr val="B2D0B4"/>
              </a:buClr>
            </a:pPr>
            <a:r>
              <a:rPr lang="pl-PL" u="sng" smtClean="0">
                <a:solidFill>
                  <a:srgbClr val="92D050"/>
                </a:solidFill>
                <a:latin typeface="Century Schoolbook" pitchFamily="18" charset="0"/>
                <a:cs typeface="Arial" charset="0"/>
              </a:rPr>
              <a:t>Średnia </a:t>
            </a:r>
            <a:r>
              <a:rPr lang="pl-PL" u="sng" smtClean="0">
                <a:solidFill>
                  <a:srgbClr val="92D050"/>
                </a:solidFill>
                <a:cs typeface="Arial" charset="0"/>
              </a:rPr>
              <a:t>trwałość</a:t>
            </a:r>
            <a:r>
              <a:rPr lang="pl-PL" u="sng" smtClean="0">
                <a:solidFill>
                  <a:srgbClr val="92D050"/>
                </a:solidFill>
                <a:latin typeface="Century Schoolbook" pitchFamily="18" charset="0"/>
                <a:cs typeface="Arial" charset="0"/>
              </a:rPr>
              <a:t>: 25lat</a:t>
            </a:r>
            <a:endParaRPr lang="pl-PL" u="sng" smtClean="0">
              <a:solidFill>
                <a:srgbClr val="92D050"/>
              </a:solidFill>
              <a:sym typeface="Wingdings" pitchFamily="2" charset="2"/>
            </a:endParaRPr>
          </a:p>
        </p:txBody>
      </p:sp>
      <p:pic>
        <p:nvPicPr>
          <p:cNvPr id="14340" name="Picture 2" descr="PANEL FOTOWOLTAICZNY"/>
          <p:cNvPicPr>
            <a:picLocks noChangeAspect="1" noChangeArrowheads="1"/>
          </p:cNvPicPr>
          <p:nvPr/>
        </p:nvPicPr>
        <p:blipFill>
          <a:blip r:embed="rId3">
            <a:extLst>
              <a:ext uri="{28A0092B-C50C-407E-A947-70E740481C1C}">
                <a14:useLocalDpi xmlns:a14="http://schemas.microsoft.com/office/drawing/2010/main" val="0"/>
              </a:ext>
            </a:extLst>
          </a:blip>
          <a:srcRect l="8533" t="29369" r="8182" b="29205"/>
          <a:stretch>
            <a:fillRect/>
          </a:stretch>
        </p:blipFill>
        <p:spPr bwMode="auto">
          <a:xfrm>
            <a:off x="4495800" y="2060575"/>
            <a:ext cx="45466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5362" name="Tytuł 1"/>
          <p:cNvSpPr>
            <a:spLocks noGrp="1"/>
          </p:cNvSpPr>
          <p:nvPr>
            <p:ph type="title" idx="4294967295"/>
          </p:nvPr>
        </p:nvSpPr>
        <p:spPr>
          <a:xfrm>
            <a:off x="0" y="0"/>
            <a:ext cx="9144000" cy="1144588"/>
          </a:xfrm>
        </p:spPr>
        <p:txBody>
          <a:bodyPr anchor="b"/>
          <a:lstStyle/>
          <a:p>
            <a:pPr eaLnBrk="1" hangingPunct="1"/>
            <a:r>
              <a:rPr lang="pl-PL" sz="6600" smtClean="0">
                <a:solidFill>
                  <a:srgbClr val="FFFF00"/>
                </a:solidFill>
              </a:rPr>
              <a:t>Panele fotowoltaiczne:</a:t>
            </a:r>
          </a:p>
        </p:txBody>
      </p:sp>
      <p:sp>
        <p:nvSpPr>
          <p:cNvPr id="15363" name="Symbol zastępczy zawartości 2"/>
          <p:cNvSpPr>
            <a:spLocks noGrp="1"/>
          </p:cNvSpPr>
          <p:nvPr>
            <p:ph idx="4294967295"/>
          </p:nvPr>
        </p:nvSpPr>
        <p:spPr>
          <a:xfrm>
            <a:off x="0" y="990600"/>
            <a:ext cx="5165725" cy="5589588"/>
          </a:xfrm>
        </p:spPr>
        <p:txBody>
          <a:bodyPr/>
          <a:lstStyle/>
          <a:p>
            <a:pPr marL="228600" indent="-228600" eaLnBrk="1" hangingPunct="1">
              <a:lnSpc>
                <a:spcPct val="120000"/>
              </a:lnSpc>
              <a:buClr>
                <a:srgbClr val="B2D0B4"/>
              </a:buClr>
            </a:pPr>
            <a:r>
              <a:rPr lang="pl-PL" u="sng" smtClean="0">
                <a:solidFill>
                  <a:srgbClr val="92D050"/>
                </a:solidFill>
              </a:rPr>
              <a:t>Wymagana roczna moc</a:t>
            </a:r>
            <a:r>
              <a:rPr lang="pl-PL" u="sng" smtClean="0">
                <a:solidFill>
                  <a:srgbClr val="92D050"/>
                </a:solidFill>
                <a:sym typeface="Wingdings" pitchFamily="2" charset="2"/>
              </a:rPr>
              <a:t>648kWh</a:t>
            </a:r>
          </a:p>
          <a:p>
            <a:pPr marL="228600" indent="-228600" eaLnBrk="1" hangingPunct="1">
              <a:lnSpc>
                <a:spcPct val="120000"/>
              </a:lnSpc>
              <a:buClr>
                <a:srgbClr val="B2D0B4"/>
              </a:buClr>
            </a:pPr>
            <a:r>
              <a:rPr lang="pl-PL" u="sng" smtClean="0">
                <a:solidFill>
                  <a:srgbClr val="92D050"/>
                </a:solidFill>
                <a:sym typeface="Wingdings" pitchFamily="2" charset="2"/>
              </a:rPr>
              <a:t>z 1 panela 160kWh  wymagane min. 5 sztuk 800kWh</a:t>
            </a:r>
            <a:br>
              <a:rPr lang="pl-PL" u="sng" smtClean="0">
                <a:solidFill>
                  <a:srgbClr val="92D050"/>
                </a:solidFill>
                <a:sym typeface="Wingdings" pitchFamily="2" charset="2"/>
              </a:rPr>
            </a:br>
            <a:r>
              <a:rPr lang="pl-PL" u="sng" smtClean="0">
                <a:solidFill>
                  <a:srgbClr val="92D050"/>
                </a:solidFill>
                <a:sym typeface="Wingdings" pitchFamily="2" charset="2"/>
              </a:rPr>
              <a:t>(uwzględniając spadek</a:t>
            </a:r>
            <a:br>
              <a:rPr lang="pl-PL" u="sng" smtClean="0">
                <a:solidFill>
                  <a:srgbClr val="92D050"/>
                </a:solidFill>
                <a:sym typeface="Wingdings" pitchFamily="2" charset="2"/>
              </a:rPr>
            </a:br>
            <a:r>
              <a:rPr lang="pl-PL" u="sng" smtClean="0">
                <a:solidFill>
                  <a:srgbClr val="92D050"/>
                </a:solidFill>
                <a:sym typeface="Wingdings" pitchFamily="2" charset="2"/>
              </a:rPr>
              <a:t>sprawności po latach)</a:t>
            </a:r>
          </a:p>
          <a:p>
            <a:pPr marL="228600" indent="-228600" eaLnBrk="1" hangingPunct="1">
              <a:lnSpc>
                <a:spcPct val="120000"/>
              </a:lnSpc>
              <a:buClr>
                <a:srgbClr val="B2D0B4"/>
              </a:buClr>
            </a:pPr>
            <a:r>
              <a:rPr lang="pl-PL" u="sng" smtClean="0">
                <a:solidFill>
                  <a:srgbClr val="92D050"/>
                </a:solidFill>
                <a:sym typeface="Wingdings" pitchFamily="2" charset="2"/>
              </a:rPr>
              <a:t>Ilość: 5 sztuk</a:t>
            </a:r>
          </a:p>
          <a:p>
            <a:pPr marL="228600" indent="-228600" eaLnBrk="1" hangingPunct="1">
              <a:lnSpc>
                <a:spcPct val="120000"/>
              </a:lnSpc>
              <a:buClr>
                <a:srgbClr val="B2D0B4"/>
              </a:buClr>
            </a:pPr>
            <a:r>
              <a:rPr lang="pl-PL" u="sng" smtClean="0">
                <a:solidFill>
                  <a:srgbClr val="92D050"/>
                </a:solidFill>
                <a:sym typeface="Wingdings" pitchFamily="2" charset="2"/>
              </a:rPr>
              <a:t>Łączna cena: 3825zł</a:t>
            </a:r>
          </a:p>
        </p:txBody>
      </p:sp>
      <p:pic>
        <p:nvPicPr>
          <p:cNvPr id="15364" name="Picture 3"/>
          <p:cNvPicPr>
            <a:picLocks noChangeAspect="1" noChangeArrowheads="1"/>
          </p:cNvPicPr>
          <p:nvPr/>
        </p:nvPicPr>
        <p:blipFill>
          <a:blip r:embed="rId3">
            <a:extLst>
              <a:ext uri="{28A0092B-C50C-407E-A947-70E740481C1C}">
                <a14:useLocalDpi xmlns:a14="http://schemas.microsoft.com/office/drawing/2010/main" val="0"/>
              </a:ext>
            </a:extLst>
          </a:blip>
          <a:srcRect l="29076" t="52150" r="30959" b="24962"/>
          <a:stretch>
            <a:fillRect/>
          </a:stretch>
        </p:blipFill>
        <p:spPr bwMode="auto">
          <a:xfrm>
            <a:off x="4038600" y="3505200"/>
            <a:ext cx="510540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45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ytuł 1"/>
          <p:cNvSpPr>
            <a:spLocks noGrp="1"/>
          </p:cNvSpPr>
          <p:nvPr>
            <p:ph type="title" idx="4294967295"/>
          </p:nvPr>
        </p:nvSpPr>
        <p:spPr>
          <a:xfrm>
            <a:off x="0" y="0"/>
            <a:ext cx="9144000" cy="1144588"/>
          </a:xfrm>
        </p:spPr>
        <p:txBody>
          <a:bodyPr anchor="b"/>
          <a:lstStyle/>
          <a:p>
            <a:pPr eaLnBrk="1" hangingPunct="1"/>
            <a:r>
              <a:rPr lang="pl-PL" sz="6600" smtClean="0">
                <a:solidFill>
                  <a:srgbClr val="FFFF00"/>
                </a:solidFill>
              </a:rPr>
              <a:t>Panele    fotowoltaiczne:  </a:t>
            </a:r>
          </a:p>
        </p:txBody>
      </p:sp>
      <p:sp>
        <p:nvSpPr>
          <p:cNvPr id="16388" name="Symbol zastępczy zawartości 2"/>
          <p:cNvSpPr>
            <a:spLocks noGrp="1"/>
          </p:cNvSpPr>
          <p:nvPr>
            <p:ph idx="4294967295"/>
          </p:nvPr>
        </p:nvSpPr>
        <p:spPr>
          <a:xfrm>
            <a:off x="4800600" y="908050"/>
            <a:ext cx="4343400" cy="5508625"/>
          </a:xfrm>
        </p:spPr>
        <p:txBody>
          <a:bodyPr/>
          <a:lstStyle/>
          <a:p>
            <a:pPr marL="0" indent="0" algn="ctr" eaLnBrk="1" hangingPunct="1">
              <a:lnSpc>
                <a:spcPct val="110000"/>
              </a:lnSpc>
              <a:buClr>
                <a:srgbClr val="B2D0B4"/>
              </a:buClr>
              <a:buFontTx/>
              <a:buNone/>
            </a:pPr>
            <a:r>
              <a:rPr lang="pl-PL" sz="2800" b="1" u="sng" smtClean="0">
                <a:solidFill>
                  <a:srgbClr val="92D050"/>
                </a:solidFill>
              </a:rPr>
              <a:t>Rozmieszczenie:</a:t>
            </a:r>
            <a:r>
              <a:rPr lang="pl-PL" sz="2800" smtClean="0">
                <a:solidFill>
                  <a:srgbClr val="92D050"/>
                </a:solidFill>
              </a:rPr>
              <a:t/>
            </a:r>
            <a:br>
              <a:rPr lang="pl-PL" sz="2800" smtClean="0">
                <a:solidFill>
                  <a:srgbClr val="92D050"/>
                </a:solidFill>
              </a:rPr>
            </a:br>
            <a:r>
              <a:rPr lang="pl-PL" sz="2800" smtClean="0">
                <a:solidFill>
                  <a:srgbClr val="92D050"/>
                </a:solidFill>
              </a:rPr>
              <a:t>Na zamieszczonym zdjęciu widnieje budynek, w którym znajduje się sala projektu OZE. Wokół budynku nie znajdują się żadne wysokie obiekty, które mogły by zasłaniać promienie słoneczne, tak więc możliwość rozmieszczenia paneli na dachu jest dowolna.</a:t>
            </a:r>
            <a:endParaRPr lang="pl-PL" sz="2800" smtClean="0">
              <a:solidFill>
                <a:srgbClr val="92D050"/>
              </a:solidFill>
              <a:sym typeface="Wingdings" pitchFamily="2" charset="2"/>
            </a:endParaRP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7410" name="Grupa 1"/>
          <p:cNvGrpSpPr>
            <a:grpSpLocks/>
          </p:cNvGrpSpPr>
          <p:nvPr/>
        </p:nvGrpSpPr>
        <p:grpSpPr bwMode="auto">
          <a:xfrm>
            <a:off x="0" y="0"/>
            <a:ext cx="4745038" cy="6858000"/>
            <a:chOff x="0" y="0"/>
            <a:chExt cx="4745038" cy="6858000"/>
          </a:xfrm>
        </p:grpSpPr>
        <p:pic>
          <p:nvPicPr>
            <p:cNvPr id="174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45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lipsa 6"/>
            <p:cNvSpPr>
              <a:spLocks noChangeArrowheads="1"/>
            </p:cNvSpPr>
            <p:nvPr/>
          </p:nvSpPr>
          <p:spPr bwMode="auto">
            <a:xfrm rot="4404079">
              <a:off x="1603375" y="4478338"/>
              <a:ext cx="3657600" cy="666750"/>
            </a:xfrm>
            <a:prstGeom prst="ellipse">
              <a:avLst/>
            </a:prstGeom>
            <a:noFill/>
            <a:ln w="76200" algn="ctr">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fontAlgn="auto">
                <a:spcBef>
                  <a:spcPts val="0"/>
                </a:spcBef>
                <a:spcAft>
                  <a:spcPts val="0"/>
                </a:spcAft>
                <a:defRPr/>
              </a:pPr>
              <a:endParaRPr lang="pl-PL" sz="18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cs typeface="+mn-cs"/>
              </a:endParaRPr>
            </a:p>
          </p:txBody>
        </p:sp>
      </p:grpSp>
      <p:sp>
        <p:nvSpPr>
          <p:cNvPr id="17411" name="Tytuł 1"/>
          <p:cNvSpPr>
            <a:spLocks noGrp="1"/>
          </p:cNvSpPr>
          <p:nvPr>
            <p:ph type="title" idx="4294967295"/>
          </p:nvPr>
        </p:nvSpPr>
        <p:spPr>
          <a:xfrm>
            <a:off x="0" y="0"/>
            <a:ext cx="9144000" cy="1144588"/>
          </a:xfrm>
        </p:spPr>
        <p:txBody>
          <a:bodyPr anchor="b"/>
          <a:lstStyle/>
          <a:p>
            <a:pPr eaLnBrk="1" hangingPunct="1"/>
            <a:r>
              <a:rPr lang="pl-PL" sz="6600" smtClean="0">
                <a:solidFill>
                  <a:srgbClr val="FFFF00"/>
                </a:solidFill>
              </a:rPr>
              <a:t>Panele fotowoltaiczne: </a:t>
            </a:r>
          </a:p>
        </p:txBody>
      </p:sp>
      <p:sp>
        <p:nvSpPr>
          <p:cNvPr id="17412" name="Prostokąt 8"/>
          <p:cNvSpPr>
            <a:spLocks noChangeArrowheads="1"/>
          </p:cNvSpPr>
          <p:nvPr/>
        </p:nvSpPr>
        <p:spPr bwMode="auto">
          <a:xfrm>
            <a:off x="4767263" y="1268413"/>
            <a:ext cx="33591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pl-PL" sz="3200" b="1">
                <a:solidFill>
                  <a:srgbClr val="FF0000"/>
                </a:solidFill>
                <a:latin typeface="Century Schoolbook" pitchFamily="18" charset="0"/>
                <a:cs typeface="Arial" charset="0"/>
              </a:rPr>
              <a:t>Sugerowany obszar </a:t>
            </a: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0" y="12700"/>
            <a:ext cx="6953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75"/>
            <a:ext cx="6505575"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9458" name="Tytuł 1"/>
          <p:cNvSpPr>
            <a:spLocks noGrp="1"/>
          </p:cNvSpPr>
          <p:nvPr>
            <p:ph type="title" idx="4294967295"/>
          </p:nvPr>
        </p:nvSpPr>
        <p:spPr>
          <a:xfrm>
            <a:off x="630238" y="0"/>
            <a:ext cx="7886700" cy="1144588"/>
          </a:xfrm>
        </p:spPr>
        <p:txBody>
          <a:bodyPr anchor="b"/>
          <a:lstStyle/>
          <a:p>
            <a:pPr eaLnBrk="1" hangingPunct="1"/>
            <a:r>
              <a:rPr lang="pl-PL" sz="7500" smtClean="0">
                <a:solidFill>
                  <a:srgbClr val="FFFF00"/>
                </a:solidFill>
              </a:rPr>
              <a:t>Akumulator:</a:t>
            </a:r>
          </a:p>
        </p:txBody>
      </p:sp>
      <p:sp>
        <p:nvSpPr>
          <p:cNvPr id="19459" name="Symbol zastępczy zawartości 2"/>
          <p:cNvSpPr>
            <a:spLocks noGrp="1"/>
          </p:cNvSpPr>
          <p:nvPr>
            <p:ph idx="4294967295"/>
          </p:nvPr>
        </p:nvSpPr>
        <p:spPr>
          <a:xfrm>
            <a:off x="0" y="1341438"/>
            <a:ext cx="9144000" cy="4824412"/>
          </a:xfrm>
        </p:spPr>
        <p:txBody>
          <a:bodyPr/>
          <a:lstStyle/>
          <a:p>
            <a:pPr marL="228600" indent="-228600" eaLnBrk="1" hangingPunct="1">
              <a:lnSpc>
                <a:spcPct val="120000"/>
              </a:lnSpc>
              <a:buClr>
                <a:srgbClr val="B2D0B4"/>
              </a:buClr>
            </a:pPr>
            <a:r>
              <a:rPr lang="pl-PL" u="sng" smtClean="0">
                <a:solidFill>
                  <a:srgbClr val="92D050"/>
                </a:solidFill>
                <a:sym typeface="Wingdings" pitchFamily="2" charset="2"/>
              </a:rPr>
              <a:t>Wymagana pojemość: 500Ah</a:t>
            </a:r>
          </a:p>
          <a:p>
            <a:pPr marL="228600" indent="-228600" eaLnBrk="1" hangingPunct="1">
              <a:lnSpc>
                <a:spcPct val="120000"/>
              </a:lnSpc>
              <a:buClr>
                <a:srgbClr val="B2D0B4"/>
              </a:buClr>
            </a:pPr>
            <a:r>
              <a:rPr lang="pl-PL" u="sng" smtClean="0">
                <a:solidFill>
                  <a:srgbClr val="92D050"/>
                </a:solidFill>
                <a:sym typeface="Wingdings" pitchFamily="2" charset="2"/>
              </a:rPr>
              <a:t>Pojemnosć: 250Ah * 2 </a:t>
            </a:r>
            <a:br>
              <a:rPr lang="pl-PL" u="sng" smtClean="0">
                <a:solidFill>
                  <a:srgbClr val="92D050"/>
                </a:solidFill>
                <a:sym typeface="Wingdings" pitchFamily="2" charset="2"/>
              </a:rPr>
            </a:br>
            <a:r>
              <a:rPr lang="pl-PL" u="sng" smtClean="0">
                <a:solidFill>
                  <a:srgbClr val="92D050"/>
                </a:solidFill>
                <a:sym typeface="Wingdings" pitchFamily="2" charset="2"/>
              </a:rPr>
              <a:t> 500Ah</a:t>
            </a:r>
          </a:p>
          <a:p>
            <a:pPr marL="228600" indent="-228600" eaLnBrk="1" hangingPunct="1">
              <a:lnSpc>
                <a:spcPct val="120000"/>
              </a:lnSpc>
              <a:buClr>
                <a:srgbClr val="B2D0B4"/>
              </a:buClr>
            </a:pPr>
            <a:r>
              <a:rPr lang="pl-PL" u="sng" smtClean="0">
                <a:solidFill>
                  <a:srgbClr val="92D050"/>
                </a:solidFill>
                <a:sym typeface="Wingdings" pitchFamily="2" charset="2"/>
              </a:rPr>
              <a:t>Żywotność 12 lat</a:t>
            </a:r>
          </a:p>
          <a:p>
            <a:pPr marL="228600" indent="-228600" eaLnBrk="1" hangingPunct="1">
              <a:lnSpc>
                <a:spcPct val="120000"/>
              </a:lnSpc>
              <a:buClr>
                <a:srgbClr val="B2D0B4"/>
              </a:buClr>
            </a:pPr>
            <a:r>
              <a:rPr lang="pl-PL" u="sng" smtClean="0">
                <a:solidFill>
                  <a:srgbClr val="92D050"/>
                </a:solidFill>
                <a:sym typeface="Wingdings" pitchFamily="2" charset="2"/>
              </a:rPr>
              <a:t>Cena 1690zł * 2  3380zł</a:t>
            </a:r>
          </a:p>
          <a:p>
            <a:pPr marL="228600" indent="-228600" eaLnBrk="1" hangingPunct="1">
              <a:lnSpc>
                <a:spcPct val="120000"/>
              </a:lnSpc>
              <a:buClr>
                <a:srgbClr val="B2D0B4"/>
              </a:buClr>
            </a:pPr>
            <a:r>
              <a:rPr lang="pl-PL" u="sng" smtClean="0">
                <a:solidFill>
                  <a:srgbClr val="92D050"/>
                </a:solidFill>
                <a:sym typeface="Wingdings" pitchFamily="2" charset="2"/>
              </a:rPr>
              <a:t>Masa: 70kg</a:t>
            </a:r>
          </a:p>
        </p:txBody>
      </p:sp>
      <p:pic>
        <p:nvPicPr>
          <p:cNvPr id="3074" name="Picture 2" descr="http://www.latarka.biz/images/akumulator_HZY_EV_12_150.jpg"/>
          <p:cNvPicPr>
            <a:picLocks noChangeAspect="1" noChangeArrowheads="1"/>
          </p:cNvPicPr>
          <p:nvPr/>
        </p:nvPicPr>
        <p:blipFill>
          <a:blip r:embed="rId3"/>
          <a:srcRect/>
          <a:stretch>
            <a:fillRect/>
          </a:stretch>
        </p:blipFill>
        <p:spPr bwMode="auto">
          <a:xfrm>
            <a:off x="4830763" y="3314700"/>
            <a:ext cx="4267200" cy="32940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0482" name="Tytuł 1"/>
          <p:cNvSpPr>
            <a:spLocks noGrp="1"/>
          </p:cNvSpPr>
          <p:nvPr>
            <p:ph type="title" idx="4294967295"/>
          </p:nvPr>
        </p:nvSpPr>
        <p:spPr>
          <a:xfrm>
            <a:off x="630238" y="0"/>
            <a:ext cx="7886700" cy="1144588"/>
          </a:xfrm>
        </p:spPr>
        <p:txBody>
          <a:bodyPr anchor="b"/>
          <a:lstStyle/>
          <a:p>
            <a:pPr eaLnBrk="1" hangingPunct="1"/>
            <a:r>
              <a:rPr lang="pl-PL" sz="6600" smtClean="0">
                <a:solidFill>
                  <a:srgbClr val="FFFF00"/>
                </a:solidFill>
              </a:rPr>
              <a:t>Regulator ładowania:</a:t>
            </a:r>
          </a:p>
        </p:txBody>
      </p:sp>
      <p:sp>
        <p:nvSpPr>
          <p:cNvPr id="20483" name="Symbol zastępczy zawartości 2"/>
          <p:cNvSpPr>
            <a:spLocks noGrp="1"/>
          </p:cNvSpPr>
          <p:nvPr>
            <p:ph idx="4294967295"/>
          </p:nvPr>
        </p:nvSpPr>
        <p:spPr>
          <a:xfrm>
            <a:off x="0" y="1341438"/>
            <a:ext cx="9144000" cy="4824412"/>
          </a:xfrm>
        </p:spPr>
        <p:txBody>
          <a:bodyPr/>
          <a:lstStyle/>
          <a:p>
            <a:pPr marL="228600" indent="-228600" eaLnBrk="1" hangingPunct="1">
              <a:lnSpc>
                <a:spcPct val="120000"/>
              </a:lnSpc>
              <a:buClr>
                <a:srgbClr val="B2D0B4"/>
              </a:buClr>
            </a:pPr>
            <a:r>
              <a:rPr lang="pl-PL" u="sng" smtClean="0">
                <a:solidFill>
                  <a:srgbClr val="92D050"/>
                </a:solidFill>
              </a:rPr>
              <a:t>Żywotność: ok 12lat</a:t>
            </a:r>
          </a:p>
          <a:p>
            <a:pPr marL="228600" indent="-228600" eaLnBrk="1" hangingPunct="1">
              <a:lnSpc>
                <a:spcPct val="120000"/>
              </a:lnSpc>
              <a:buClr>
                <a:srgbClr val="B2D0B4"/>
              </a:buClr>
            </a:pPr>
            <a:r>
              <a:rPr lang="pl-PL" u="sng" smtClean="0">
                <a:solidFill>
                  <a:srgbClr val="92D050"/>
                </a:solidFill>
                <a:sym typeface="Wingdings" pitchFamily="2" charset="2"/>
              </a:rPr>
              <a:t>Cena: 499zł</a:t>
            </a:r>
          </a:p>
          <a:p>
            <a:pPr marL="228600" indent="-228600" eaLnBrk="1" hangingPunct="1">
              <a:lnSpc>
                <a:spcPct val="120000"/>
              </a:lnSpc>
              <a:buClr>
                <a:srgbClr val="B2D0B4"/>
              </a:buClr>
            </a:pPr>
            <a:r>
              <a:rPr lang="pl-PL" u="sng" smtClean="0">
                <a:solidFill>
                  <a:srgbClr val="92D050"/>
                </a:solidFill>
                <a:sym typeface="Wingdings" pitchFamily="2" charset="2"/>
              </a:rPr>
              <a:t>Sprawność: 99,7%</a:t>
            </a:r>
          </a:p>
        </p:txBody>
      </p:sp>
      <p:sp>
        <p:nvSpPr>
          <p:cNvPr id="20484" name="AutoShape 2" descr="http://image.ceneo.pl/data/products/8476979/i-regulator-ladowania-aerl202.jpg"/>
          <p:cNvSpPr>
            <a:spLocks noChangeAspect="1" noChangeArrowheads="1"/>
          </p:cNvSpPr>
          <p:nvPr/>
        </p:nvSpPr>
        <p:spPr bwMode="auto">
          <a:xfrm>
            <a:off x="117475" y="-144463"/>
            <a:ext cx="2286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z="1800">
              <a:latin typeface="Century Schoolbook" pitchFamily="18" charset="0"/>
              <a:cs typeface="Arial" charset="0"/>
            </a:endParaRPr>
          </a:p>
        </p:txBody>
      </p:sp>
      <p:pic>
        <p:nvPicPr>
          <p:cNvPr id="4100" name="Picture 4" descr="http://image.ceneo.pl/data/products/8476979/i-regulator-ladowania-aerl202.jpg"/>
          <p:cNvPicPr>
            <a:picLocks noChangeAspect="1" noChangeArrowheads="1"/>
          </p:cNvPicPr>
          <p:nvPr/>
        </p:nvPicPr>
        <p:blipFill>
          <a:blip r:embed="rId3"/>
          <a:srcRect/>
          <a:stretch>
            <a:fillRect/>
          </a:stretch>
        </p:blipFill>
        <p:spPr bwMode="auto">
          <a:xfrm>
            <a:off x="3706813" y="2819400"/>
            <a:ext cx="5180012" cy="3600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074" name="Prostokąt 1"/>
          <p:cNvSpPr>
            <a:spLocks noChangeArrowheads="1"/>
          </p:cNvSpPr>
          <p:nvPr/>
        </p:nvSpPr>
        <p:spPr bwMode="auto">
          <a:xfrm>
            <a:off x="323850" y="476250"/>
            <a:ext cx="6264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l-PL">
                <a:hlinkClick r:id="rId2" action="ppaction://hlinksldjump"/>
              </a:rPr>
              <a:t>Oświetlenie pracowni z wykorzystaniem PV </a:t>
            </a:r>
            <a:endParaRPr lang="pl-PL"/>
          </a:p>
        </p:txBody>
      </p:sp>
      <p:sp>
        <p:nvSpPr>
          <p:cNvPr id="3075" name="Prostokąt 2"/>
          <p:cNvSpPr>
            <a:spLocks noChangeArrowheads="1"/>
          </p:cNvSpPr>
          <p:nvPr/>
        </p:nvSpPr>
        <p:spPr bwMode="auto">
          <a:xfrm>
            <a:off x="342900" y="2060575"/>
            <a:ext cx="8640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l-PL">
                <a:hlinkClick r:id="rId3" action="ppaction://hlinksldjump"/>
              </a:rPr>
              <a:t>Turbina wiatrowa współpracująca z buforową baterią akumulatorów</a:t>
            </a:r>
            <a:endParaRPr lang="pl-PL"/>
          </a:p>
        </p:txBody>
      </p:sp>
      <p:sp>
        <p:nvSpPr>
          <p:cNvPr id="3076" name="Prostokąt 3"/>
          <p:cNvSpPr>
            <a:spLocks noChangeArrowheads="1"/>
          </p:cNvSpPr>
          <p:nvPr/>
        </p:nvSpPr>
        <p:spPr bwMode="auto">
          <a:xfrm>
            <a:off x="314325" y="3629025"/>
            <a:ext cx="84978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l-PL">
                <a:hlinkClick r:id="rId4" action="ppaction://hlinksldjump"/>
              </a:rPr>
              <a:t>Podgrzewanie wody w umywalni uczniowskiej za pomocą kolektorów słonecznych</a:t>
            </a:r>
            <a:endParaRPr lang="pl-PL"/>
          </a:p>
        </p:txBody>
      </p:sp>
      <p:sp>
        <p:nvSpPr>
          <p:cNvPr id="3077" name="Prostokąt 4"/>
          <p:cNvSpPr>
            <a:spLocks noChangeArrowheads="1"/>
          </p:cNvSpPr>
          <p:nvPr/>
        </p:nvSpPr>
        <p:spPr bwMode="auto">
          <a:xfrm>
            <a:off x="323850" y="5661025"/>
            <a:ext cx="6985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l-PL">
                <a:hlinkClick r:id="rId5" action="ppaction://hlinksldjump"/>
              </a:rPr>
              <a:t>Pompa ciepła dla pracowni</a:t>
            </a:r>
            <a:endParaRPr lang="pl-PL"/>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1506" name="Tytuł 1"/>
          <p:cNvSpPr>
            <a:spLocks noGrp="1"/>
          </p:cNvSpPr>
          <p:nvPr>
            <p:ph type="title" idx="4294967295"/>
          </p:nvPr>
        </p:nvSpPr>
        <p:spPr>
          <a:xfrm>
            <a:off x="630238" y="0"/>
            <a:ext cx="7886700" cy="1144588"/>
          </a:xfrm>
        </p:spPr>
        <p:txBody>
          <a:bodyPr anchor="b"/>
          <a:lstStyle/>
          <a:p>
            <a:pPr eaLnBrk="1" hangingPunct="1"/>
            <a:r>
              <a:rPr lang="pl-PL" sz="7500" smtClean="0">
                <a:solidFill>
                  <a:srgbClr val="FFFF00"/>
                </a:solidFill>
              </a:rPr>
              <a:t>Inwerter: </a:t>
            </a:r>
          </a:p>
        </p:txBody>
      </p:sp>
      <p:sp>
        <p:nvSpPr>
          <p:cNvPr id="21507" name="Symbol zastępczy zawartości 2"/>
          <p:cNvSpPr>
            <a:spLocks noGrp="1"/>
          </p:cNvSpPr>
          <p:nvPr>
            <p:ph idx="4294967295"/>
          </p:nvPr>
        </p:nvSpPr>
        <p:spPr>
          <a:xfrm>
            <a:off x="0" y="1341438"/>
            <a:ext cx="9144000" cy="4824412"/>
          </a:xfrm>
        </p:spPr>
        <p:txBody>
          <a:bodyPr/>
          <a:lstStyle/>
          <a:p>
            <a:pPr marL="228600" indent="-228600" eaLnBrk="1" hangingPunct="1">
              <a:lnSpc>
                <a:spcPct val="120000"/>
              </a:lnSpc>
              <a:buClr>
                <a:srgbClr val="B2D0B4"/>
              </a:buClr>
            </a:pPr>
            <a:r>
              <a:rPr lang="pl-PL" u="sng" smtClean="0">
                <a:solidFill>
                  <a:srgbClr val="92D050"/>
                </a:solidFill>
                <a:sym typeface="Wingdings" pitchFamily="2" charset="2"/>
              </a:rPr>
              <a:t>Cena: 698zł</a:t>
            </a:r>
          </a:p>
          <a:p>
            <a:pPr marL="228600" indent="-228600" eaLnBrk="1" hangingPunct="1">
              <a:lnSpc>
                <a:spcPct val="120000"/>
              </a:lnSpc>
              <a:buClr>
                <a:srgbClr val="B2D0B4"/>
              </a:buClr>
            </a:pPr>
            <a:r>
              <a:rPr lang="pl-PL" u="sng" smtClean="0">
                <a:solidFill>
                  <a:srgbClr val="92D050"/>
                </a:solidFill>
                <a:sym typeface="Wingdings" pitchFamily="2" charset="2"/>
              </a:rPr>
              <a:t>Moc: 500W</a:t>
            </a:r>
          </a:p>
          <a:p>
            <a:pPr marL="228600" indent="-228600" eaLnBrk="1" hangingPunct="1">
              <a:lnSpc>
                <a:spcPct val="120000"/>
              </a:lnSpc>
              <a:buClr>
                <a:srgbClr val="B2D0B4"/>
              </a:buClr>
            </a:pPr>
            <a:r>
              <a:rPr lang="pl-PL" u="sng" smtClean="0">
                <a:solidFill>
                  <a:srgbClr val="92D050"/>
                </a:solidFill>
                <a:sym typeface="Wingdings" pitchFamily="2" charset="2"/>
              </a:rPr>
              <a:t>Masa: 6kg</a:t>
            </a:r>
          </a:p>
          <a:p>
            <a:pPr marL="228600" indent="-228600" eaLnBrk="1" hangingPunct="1">
              <a:lnSpc>
                <a:spcPct val="120000"/>
              </a:lnSpc>
              <a:buClr>
                <a:srgbClr val="B2D0B4"/>
              </a:buClr>
            </a:pPr>
            <a:r>
              <a:rPr lang="pl-PL" u="sng" smtClean="0">
                <a:solidFill>
                  <a:srgbClr val="92D050"/>
                </a:solidFill>
                <a:sym typeface="Wingdings" pitchFamily="2" charset="2"/>
              </a:rPr>
              <a:t>Sprawność 90% </a:t>
            </a:r>
          </a:p>
          <a:p>
            <a:pPr marL="228600" indent="-228600" eaLnBrk="1" hangingPunct="1">
              <a:lnSpc>
                <a:spcPct val="120000"/>
              </a:lnSpc>
              <a:buClr>
                <a:srgbClr val="B2D0B4"/>
              </a:buClr>
            </a:pPr>
            <a:r>
              <a:rPr lang="pl-PL" u="sng" smtClean="0">
                <a:solidFill>
                  <a:srgbClr val="92D050"/>
                </a:solidFill>
                <a:sym typeface="Wingdings" pitchFamily="2" charset="2"/>
              </a:rPr>
              <a:t>Trwałość: ok. 12lat</a:t>
            </a:r>
          </a:p>
          <a:p>
            <a:pPr marL="228600" indent="-228600" eaLnBrk="1" hangingPunct="1">
              <a:lnSpc>
                <a:spcPct val="120000"/>
              </a:lnSpc>
              <a:buClr>
                <a:srgbClr val="B2D0B4"/>
              </a:buClr>
            </a:pPr>
            <a:endParaRPr lang="pl-PL" u="sng" smtClean="0">
              <a:solidFill>
                <a:srgbClr val="92D050"/>
              </a:solidFill>
              <a:sym typeface="Wingdings" pitchFamily="2" charset="2"/>
            </a:endParaRPr>
          </a:p>
        </p:txBody>
      </p:sp>
      <p:sp>
        <p:nvSpPr>
          <p:cNvPr id="21508" name="AutoShape 2" descr="http://image.ceneo.pl/data/products/8476979/i-regulator-ladowania-aerl202.jpg"/>
          <p:cNvSpPr>
            <a:spLocks noChangeAspect="1" noChangeArrowheads="1"/>
          </p:cNvSpPr>
          <p:nvPr/>
        </p:nvSpPr>
        <p:spPr bwMode="auto">
          <a:xfrm>
            <a:off x="117475" y="-144463"/>
            <a:ext cx="2286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z="1800">
              <a:latin typeface="Century Schoolbook" pitchFamily="18" charset="0"/>
              <a:cs typeface="Arial" charset="0"/>
            </a:endParaRPr>
          </a:p>
        </p:txBody>
      </p:sp>
      <p:pic>
        <p:nvPicPr>
          <p:cNvPr id="5122" name="Picture 2" descr="http://t0.gstatic.com/images?q=tbn:ANd9GcRAb_-iTsOlX2ip2rfwFN09WfojQFUi7Zc8edmT4LofNI6rFaJ-"/>
          <p:cNvPicPr>
            <a:picLocks noChangeAspect="1" noChangeArrowheads="1"/>
          </p:cNvPicPr>
          <p:nvPr/>
        </p:nvPicPr>
        <p:blipFill>
          <a:blip r:embed="rId3"/>
          <a:srcRect/>
          <a:stretch>
            <a:fillRect/>
          </a:stretch>
        </p:blipFill>
        <p:spPr bwMode="auto">
          <a:xfrm>
            <a:off x="4495800" y="1600200"/>
            <a:ext cx="3903663" cy="4414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2530" name="Tytuł 1"/>
          <p:cNvSpPr>
            <a:spLocks noGrp="1"/>
          </p:cNvSpPr>
          <p:nvPr>
            <p:ph type="title" idx="4294967295"/>
          </p:nvPr>
        </p:nvSpPr>
        <p:spPr>
          <a:xfrm>
            <a:off x="630238" y="0"/>
            <a:ext cx="7886700" cy="1144588"/>
          </a:xfrm>
        </p:spPr>
        <p:txBody>
          <a:bodyPr anchor="b"/>
          <a:lstStyle/>
          <a:p>
            <a:pPr eaLnBrk="1" hangingPunct="1"/>
            <a:r>
              <a:rPr lang="pl-PL" sz="7500" smtClean="0">
                <a:solidFill>
                  <a:srgbClr val="FFFF00"/>
                </a:solidFill>
              </a:rPr>
              <a:t>Obliczenia:</a:t>
            </a:r>
          </a:p>
        </p:txBody>
      </p:sp>
      <p:sp>
        <p:nvSpPr>
          <p:cNvPr id="22531" name="Symbol zastępczy zawartości 2"/>
          <p:cNvSpPr>
            <a:spLocks noGrp="1"/>
          </p:cNvSpPr>
          <p:nvPr>
            <p:ph idx="4294967295"/>
          </p:nvPr>
        </p:nvSpPr>
        <p:spPr>
          <a:xfrm>
            <a:off x="0" y="1341438"/>
            <a:ext cx="9144000" cy="4824412"/>
          </a:xfrm>
        </p:spPr>
        <p:txBody>
          <a:bodyPr/>
          <a:lstStyle/>
          <a:p>
            <a:pPr marL="228600" indent="-228600" algn="ctr" eaLnBrk="1" hangingPunct="1">
              <a:lnSpc>
                <a:spcPct val="110000"/>
              </a:lnSpc>
              <a:buClr>
                <a:srgbClr val="B2D0B4"/>
              </a:buClr>
            </a:pPr>
            <a:r>
              <a:rPr lang="pl-PL" smtClean="0">
                <a:solidFill>
                  <a:srgbClr val="92D050"/>
                </a:solidFill>
                <a:sym typeface="Wingdings" pitchFamily="2" charset="2"/>
              </a:rPr>
              <a:t>Łączna suma zakupu  6777zł</a:t>
            </a:r>
          </a:p>
          <a:p>
            <a:pPr marL="228600" indent="-228600" algn="ctr" eaLnBrk="1" hangingPunct="1">
              <a:lnSpc>
                <a:spcPct val="110000"/>
              </a:lnSpc>
              <a:buClr>
                <a:srgbClr val="B2D0B4"/>
              </a:buClr>
            </a:pPr>
            <a:r>
              <a:rPr lang="pl-PL" smtClean="0">
                <a:solidFill>
                  <a:srgbClr val="92D050"/>
                </a:solidFill>
                <a:sym typeface="Wingdings" pitchFamily="2" charset="2"/>
              </a:rPr>
              <a:t>Czy inwestycja jest opłacalna … ?</a:t>
            </a:r>
            <a:br>
              <a:rPr lang="pl-PL" smtClean="0">
                <a:solidFill>
                  <a:srgbClr val="92D050"/>
                </a:solidFill>
                <a:sym typeface="Wingdings" pitchFamily="2" charset="2"/>
              </a:rPr>
            </a:br>
            <a:r>
              <a:rPr lang="pl-PL" smtClean="0">
                <a:solidFill>
                  <a:srgbClr val="92D050"/>
                </a:solidFill>
                <a:sym typeface="Wingdings" pitchFamily="2" charset="2"/>
              </a:rPr>
              <a:t>3825zł +  3380zł* + 499*2 + 698*2  ?</a:t>
            </a:r>
            <a:br>
              <a:rPr lang="pl-PL" smtClean="0">
                <a:solidFill>
                  <a:srgbClr val="92D050"/>
                </a:solidFill>
                <a:sym typeface="Wingdings" pitchFamily="2" charset="2"/>
              </a:rPr>
            </a:br>
            <a:r>
              <a:rPr lang="pl-PL" b="1" u="sng" smtClean="0">
                <a:solidFill>
                  <a:srgbClr val="92D050"/>
                </a:solidFill>
                <a:sym typeface="Wingdings" pitchFamily="2" charset="2"/>
              </a:rPr>
              <a:t>9599zł</a:t>
            </a:r>
            <a:r>
              <a:rPr lang="pl-PL" smtClean="0">
                <a:solidFill>
                  <a:srgbClr val="92D050"/>
                </a:solidFill>
                <a:sym typeface="Wingdings" pitchFamily="2" charset="2"/>
              </a:rPr>
              <a:t/>
            </a:r>
            <a:br>
              <a:rPr lang="pl-PL" smtClean="0">
                <a:solidFill>
                  <a:srgbClr val="92D050"/>
                </a:solidFill>
                <a:sym typeface="Wingdings" pitchFamily="2" charset="2"/>
              </a:rPr>
            </a:br>
            <a:r>
              <a:rPr lang="pl-PL" smtClean="0">
                <a:solidFill>
                  <a:srgbClr val="92D050"/>
                </a:solidFill>
                <a:sym typeface="Wingdings" pitchFamily="2" charset="2"/>
              </a:rPr>
              <a:t>(rozłożone na 25 lat, ze względu na trwałość paneli)</a:t>
            </a:r>
          </a:p>
          <a:p>
            <a:pPr marL="228600" indent="-228600" algn="ctr" eaLnBrk="1" hangingPunct="1">
              <a:lnSpc>
                <a:spcPct val="110000"/>
              </a:lnSpc>
              <a:buClr>
                <a:srgbClr val="B2D0B4"/>
              </a:buClr>
            </a:pPr>
            <a:r>
              <a:rPr lang="pl-PL" smtClean="0">
                <a:solidFill>
                  <a:srgbClr val="92D050"/>
                </a:solidFill>
                <a:sym typeface="Wingdings" pitchFamily="2" charset="2"/>
              </a:rPr>
              <a:t>Ilość pieniędzy wydanych na oświetlenie w ciągu 25 lat  ? </a:t>
            </a:r>
            <a:br>
              <a:rPr lang="pl-PL" smtClean="0">
                <a:solidFill>
                  <a:srgbClr val="92D050"/>
                </a:solidFill>
                <a:sym typeface="Wingdings" pitchFamily="2" charset="2"/>
              </a:rPr>
            </a:br>
            <a:r>
              <a:rPr lang="pl-PL" b="1" u="sng" smtClean="0">
                <a:solidFill>
                  <a:srgbClr val="92D050"/>
                </a:solidFill>
                <a:sym typeface="Wingdings" pitchFamily="2" charset="2"/>
              </a:rPr>
              <a:t>13.608zł</a:t>
            </a:r>
          </a:p>
          <a:p>
            <a:pPr marL="228600" indent="-228600" algn="ctr" eaLnBrk="1" hangingPunct="1">
              <a:lnSpc>
                <a:spcPct val="110000"/>
              </a:lnSpc>
              <a:buClr>
                <a:srgbClr val="B2D0B4"/>
              </a:buClr>
            </a:pPr>
            <a:r>
              <a:rPr lang="pl-PL" smtClean="0">
                <a:solidFill>
                  <a:srgbClr val="92D050"/>
                </a:solidFill>
                <a:sym typeface="Wingdings" pitchFamily="2" charset="2"/>
              </a:rPr>
              <a:t>Inwestycja jest opłacalna</a:t>
            </a:r>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3554" name="Symbol zastępczy zawartości 2"/>
          <p:cNvSpPr>
            <a:spLocks noGrp="1"/>
          </p:cNvSpPr>
          <p:nvPr>
            <p:ph idx="4294967295"/>
          </p:nvPr>
        </p:nvSpPr>
        <p:spPr>
          <a:xfrm>
            <a:off x="0" y="609600"/>
            <a:ext cx="9144000" cy="5781675"/>
          </a:xfrm>
        </p:spPr>
        <p:txBody>
          <a:bodyPr/>
          <a:lstStyle/>
          <a:p>
            <a:pPr marL="0" indent="0" algn="ctr" eaLnBrk="1" hangingPunct="1">
              <a:lnSpc>
                <a:spcPct val="110000"/>
              </a:lnSpc>
              <a:buClr>
                <a:srgbClr val="B2D0B4"/>
              </a:buClr>
              <a:buFontTx/>
              <a:buNone/>
            </a:pPr>
            <a:r>
              <a:rPr lang="pl-PL" sz="6000" u="sng" smtClean="0">
                <a:solidFill>
                  <a:srgbClr val="92D050"/>
                </a:solidFill>
              </a:rPr>
              <a:t>Zagadnienie opracowali:</a:t>
            </a:r>
            <a:r>
              <a:rPr lang="pl-PL" sz="4400" smtClean="0">
                <a:solidFill>
                  <a:srgbClr val="92D050"/>
                </a:solidFill>
              </a:rPr>
              <a:t/>
            </a:r>
            <a:br>
              <a:rPr lang="pl-PL" sz="4400" smtClean="0">
                <a:solidFill>
                  <a:srgbClr val="92D050"/>
                </a:solidFill>
              </a:rPr>
            </a:br>
            <a:r>
              <a:rPr lang="pl-PL" sz="4800" b="1" smtClean="0">
                <a:solidFill>
                  <a:srgbClr val="FF0000"/>
                </a:solidFill>
              </a:rPr>
              <a:t>Adam Jóźwiak </a:t>
            </a:r>
            <a:r>
              <a:rPr lang="pl-PL" sz="4400" smtClean="0">
                <a:solidFill>
                  <a:srgbClr val="92D050"/>
                </a:solidFill>
              </a:rPr>
              <a:t>- info.: panele, świetlówki, wprowadzenie, schemat ideowy, obliczenia,</a:t>
            </a:r>
            <a:br>
              <a:rPr lang="pl-PL" sz="4400" smtClean="0">
                <a:solidFill>
                  <a:srgbClr val="92D050"/>
                </a:solidFill>
              </a:rPr>
            </a:br>
            <a:r>
              <a:rPr lang="pl-PL" sz="4800" b="1" smtClean="0">
                <a:solidFill>
                  <a:srgbClr val="FF0000"/>
                </a:solidFill>
              </a:rPr>
              <a:t>Bryan Ober </a:t>
            </a:r>
            <a:r>
              <a:rPr lang="pl-PL" sz="4400" smtClean="0">
                <a:solidFill>
                  <a:srgbClr val="92D050"/>
                </a:solidFill>
              </a:rPr>
              <a:t>- prezentacja, info.: akumulator, regulator ładowania, inwerter, obliczenia, schemat ideowy.</a:t>
            </a:r>
            <a:endParaRPr lang="pl-PL" sz="4400" smtClean="0">
              <a:solidFill>
                <a:srgbClr val="92D050"/>
              </a:solidFill>
              <a:sym typeface="Wingdings" pitchFamily="2" charset="2"/>
            </a:endParaRPr>
          </a:p>
        </p:txBody>
      </p:sp>
      <p:sp>
        <p:nvSpPr>
          <p:cNvPr id="23555" name="pole tekstowe 2"/>
          <p:cNvSpPr txBox="1">
            <a:spLocks noChangeArrowheads="1"/>
          </p:cNvSpPr>
          <p:nvPr/>
        </p:nvSpPr>
        <p:spPr bwMode="auto">
          <a:xfrm>
            <a:off x="7885113" y="6318250"/>
            <a:ext cx="9350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pl-PL" sz="1800">
                <a:hlinkClick r:id="rId3" action="ppaction://hlinksldjump"/>
              </a:rPr>
              <a:t>Powrót</a:t>
            </a:r>
            <a:endParaRPr lang="pl-PL"/>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idx="4294967295"/>
          </p:nvPr>
        </p:nvSpPr>
        <p:spPr>
          <a:xfrm>
            <a:off x="357158" y="285728"/>
            <a:ext cx="8482042" cy="1222375"/>
          </a:xfrm>
          <a:extLst/>
        </p:spPr>
        <p:txBody>
          <a:bodyPr anchor="t">
            <a:normAutofit/>
          </a:bodyPr>
          <a:lstStyle/>
          <a:p>
            <a:pPr eaLnBrk="1" fontAlgn="auto" hangingPunct="1">
              <a:spcAft>
                <a:spcPts val="0"/>
              </a:spcAft>
              <a:defRPr/>
            </a:pPr>
            <a:r>
              <a:rPr lang="pl-PL" sz="3200" kern="1200" cap="all" dirty="0">
                <a:effectLst>
                  <a:reflection blurRad="12700" stA="48000" endA="300" endPos="55000" dir="5400000" sy="-90000" algn="bl" rotWithShape="0"/>
                </a:effectLst>
              </a:rPr>
              <a:t>Turbina wiatrowa </a:t>
            </a:r>
            <a:r>
              <a:rPr lang="pl-PL" sz="3200" kern="1200" cap="all" dirty="0" smtClean="0">
                <a:effectLst>
                  <a:reflection blurRad="12700" stA="48000" endA="300" endPos="55000" dir="5400000" sy="-90000" algn="bl" rotWithShape="0"/>
                </a:effectLst>
              </a:rPr>
              <a:t>współpracująca</a:t>
            </a:r>
            <a:br>
              <a:rPr lang="pl-PL" sz="3200" kern="1200" cap="all" dirty="0" smtClean="0">
                <a:effectLst>
                  <a:reflection blurRad="12700" stA="48000" endA="300" endPos="55000" dir="5400000" sy="-90000" algn="bl" rotWithShape="0"/>
                </a:effectLst>
              </a:rPr>
            </a:br>
            <a:r>
              <a:rPr lang="pl-PL" sz="3200" kern="1200" cap="all" dirty="0" smtClean="0">
                <a:effectLst>
                  <a:reflection blurRad="12700" stA="48000" endA="300" endPos="55000" dir="5400000" sy="-90000" algn="bl" rotWithShape="0"/>
                </a:effectLst>
              </a:rPr>
              <a:t>z </a:t>
            </a:r>
            <a:r>
              <a:rPr lang="pl-PL" sz="3200" kern="1200" cap="all" dirty="0">
                <a:effectLst>
                  <a:reflection blurRad="12700" stA="48000" endA="300" endPos="55000" dir="5400000" sy="-90000" algn="bl" rotWithShape="0"/>
                </a:effectLst>
              </a:rPr>
              <a:t>buforową baterią akumulatorów</a:t>
            </a:r>
          </a:p>
        </p:txBody>
      </p:sp>
      <p:pic>
        <p:nvPicPr>
          <p:cNvPr id="24579" name="Picture 2" descr="C:\Users\xsx\Desktop\Bez tytułu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4688" y="1500188"/>
            <a:ext cx="268605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descr="C:\Users\xsx\Desktop\Bez tytułu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0" y="1500188"/>
            <a:ext cx="294322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C:\Users\xsx\Desktop\Bez tytułu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1500188"/>
            <a:ext cx="2928938"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Rectangle 7"/>
          <p:cNvSpPr>
            <a:spLocks noGrp="1" noChangeArrowheads="1"/>
          </p:cNvSpPr>
          <p:nvPr>
            <p:ph type="subTitle" idx="4294967295"/>
          </p:nvPr>
        </p:nvSpPr>
        <p:spPr>
          <a:xfrm>
            <a:off x="762000" y="5410200"/>
            <a:ext cx="7567613" cy="1052513"/>
          </a:xfrm>
          <a:noFill/>
        </p:spPr>
        <p:txBody>
          <a:bodyPr anchor="b"/>
          <a:lstStyle/>
          <a:p>
            <a:pPr marL="0" indent="0" eaLnBrk="1" hangingPunct="1">
              <a:buFontTx/>
              <a:buNone/>
            </a:pPr>
            <a:r>
              <a:rPr lang="pl-PL" sz="3600" smtClean="0">
                <a:solidFill>
                  <a:srgbClr val="443329"/>
                </a:solidFill>
              </a:rPr>
              <a:t>Wydajność, niezawodność, bezpieczeństwo, czysta energia.</a:t>
            </a: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304800" y="457200"/>
            <a:ext cx="8686800" cy="838200"/>
          </a:xfrm>
          <a:extLst/>
        </p:spPr>
        <p:txBody>
          <a:bodyPr>
            <a:normAutofit/>
          </a:bodyPr>
          <a:lstStyle/>
          <a:p>
            <a:pPr eaLnBrk="1" fontAlgn="auto" hangingPunct="1">
              <a:spcAft>
                <a:spcPts val="0"/>
              </a:spcAft>
              <a:defRPr/>
            </a:pPr>
            <a:r>
              <a:rPr lang="pl-PL" sz="3600" kern="1200" cap="all" dirty="0">
                <a:effectLst>
                  <a:reflection blurRad="12700" stA="48000" endA="300" endPos="55000" dir="5400000" sy="-90000" algn="bl" rotWithShape="0"/>
                </a:effectLst>
              </a:rPr>
              <a:t>Koncepcja i rys historyczny</a:t>
            </a:r>
          </a:p>
        </p:txBody>
      </p:sp>
      <p:sp>
        <p:nvSpPr>
          <p:cNvPr id="25603" name="Symbol zastępczy zawartości 2"/>
          <p:cNvSpPr>
            <a:spLocks noGrp="1"/>
          </p:cNvSpPr>
          <p:nvPr>
            <p:ph idx="4294967295"/>
          </p:nvPr>
        </p:nvSpPr>
        <p:spPr>
          <a:xfrm>
            <a:off x="3929063" y="1285875"/>
            <a:ext cx="5062537" cy="5429250"/>
          </a:xfrm>
        </p:spPr>
        <p:txBody>
          <a:bodyPr/>
          <a:lstStyle/>
          <a:p>
            <a:pPr algn="just" eaLnBrk="1" hangingPunct="1">
              <a:buFontTx/>
              <a:buNone/>
            </a:pPr>
            <a:r>
              <a:rPr lang="pl-PL" sz="1800" smtClean="0"/>
              <a:t>		Siłownie wiatrowe o pionowej osi obrotu rozwijały się znacznie wolniej w porównaniu</a:t>
            </a:r>
            <a:br>
              <a:rPr lang="pl-PL" sz="1800" smtClean="0"/>
            </a:br>
            <a:r>
              <a:rPr lang="pl-PL" sz="1800" smtClean="0"/>
              <a:t>z siłowniami o poziomej osi obrotu. Jednym</a:t>
            </a:r>
            <a:br>
              <a:rPr lang="pl-PL" sz="1800" smtClean="0"/>
            </a:br>
            <a:r>
              <a:rPr lang="pl-PL" sz="1800" smtClean="0"/>
              <a:t>z prekursorów ich rozwoju był francuz  Darrieus w 1931 roku. Opatentował on wirnik, który jest obecnie nazywany od jego nazwiska. Mimo prostej budowy i braku potrzeby stosowania układu naprowadzania na kierunek wiatru wirnik tego typu nie znalazły bardzo dużego zastosowania. Jedną z przyczyn była wada siłowni polegająca na tym, że mają one prawie zerowy moment rozruchowy i potrzebują do rozruchu jakiegoś zewnętrznego napędu. Obecnie siłownie z wirnikiem Darrieusa mają</a:t>
            </a:r>
            <a:br>
              <a:rPr lang="pl-PL" sz="1800" smtClean="0"/>
            </a:br>
            <a:r>
              <a:rPr lang="pl-PL" sz="1800" smtClean="0"/>
              <a:t>w wyposażeniu silniki elektryczne, które pomagają przy rozruchu.					</a:t>
            </a:r>
          </a:p>
          <a:p>
            <a:pPr algn="just" eaLnBrk="1" hangingPunct="1">
              <a:buFontTx/>
              <a:buNone/>
            </a:pPr>
            <a:r>
              <a:rPr lang="pl-PL" sz="1800" smtClean="0"/>
              <a:t>	</a:t>
            </a:r>
          </a:p>
          <a:p>
            <a:pPr algn="just" eaLnBrk="1" hangingPunct="1">
              <a:buFontTx/>
              <a:buNone/>
            </a:pPr>
            <a:r>
              <a:rPr lang="pl-PL" sz="1800" smtClean="0"/>
              <a:t>	</a:t>
            </a:r>
            <a:endParaRPr lang="pl-PL" sz="1600" smtClean="0"/>
          </a:p>
        </p:txBody>
      </p:sp>
      <p:pic>
        <p:nvPicPr>
          <p:cNvPr id="256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357313"/>
            <a:ext cx="3643312" cy="491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5"/>
          <p:cNvSpPr>
            <a:spLocks noChangeArrowheads="1"/>
          </p:cNvSpPr>
          <p:nvPr/>
        </p:nvSpPr>
        <p:spPr bwMode="auto">
          <a:xfrm>
            <a:off x="304800" y="6248400"/>
            <a:ext cx="43195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pl-PL" sz="1600"/>
              <a:t>Przykład pierwszej konstrukcji Darrieusa z 1931 r.</a:t>
            </a:r>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304800" y="457200"/>
            <a:ext cx="8686800" cy="838200"/>
          </a:xfrm>
          <a:extLst/>
        </p:spPr>
        <p:txBody>
          <a:bodyPr>
            <a:normAutofit/>
          </a:bodyPr>
          <a:lstStyle/>
          <a:p>
            <a:pPr eaLnBrk="1" fontAlgn="auto" hangingPunct="1">
              <a:spcAft>
                <a:spcPts val="0"/>
              </a:spcAft>
              <a:defRPr/>
            </a:pPr>
            <a:r>
              <a:rPr lang="pl-PL" sz="3600" kern="1200" cap="all" dirty="0">
                <a:effectLst>
                  <a:reflection blurRad="12700" stA="48000" endA="300" endPos="55000" dir="5400000" sy="-90000" algn="bl" rotWithShape="0"/>
                </a:effectLst>
              </a:rPr>
              <a:t>Jak to działa?</a:t>
            </a:r>
          </a:p>
        </p:txBody>
      </p:sp>
      <p:sp>
        <p:nvSpPr>
          <p:cNvPr id="26627" name="Symbol zastępczy zawartości 6"/>
          <p:cNvSpPr>
            <a:spLocks noGrp="1"/>
          </p:cNvSpPr>
          <p:nvPr>
            <p:ph idx="4294967295"/>
          </p:nvPr>
        </p:nvSpPr>
        <p:spPr>
          <a:xfrm>
            <a:off x="304800" y="1357313"/>
            <a:ext cx="8686800" cy="5357812"/>
          </a:xfrm>
        </p:spPr>
        <p:txBody>
          <a:bodyPr/>
          <a:lstStyle/>
          <a:p>
            <a:pPr eaLnBrk="1" hangingPunct="1">
              <a:buFontTx/>
              <a:buNone/>
            </a:pPr>
            <a:r>
              <a:rPr lang="pl-PL" sz="1800" smtClean="0"/>
              <a:t>		Działanie takiej turbiny opiera się na zjawisku wytwarzania przez łopaty wirnika siły nośnej. Wirniki tego typu osiągnęły dość pokaźne rozmiary osiągając nawet 300kW mocy przy wymiarach (licząc powierzchnię omiataną w płaszczyźnie pionowej) zbliżonej do turbin tradycyjnych (o poziomej osi obrotu), z czego wynika stosunkowo wysoka sprawność tego typu wiatraków.  Załóżmy że wybieramy ok. 0.1 m tradycyjnego wirnika, aby przeanalizować jego wpływ dla wytwarzania energii. Biorąc ten wycinek koło osi obrotu otrzymamy: </a:t>
            </a:r>
            <a:br>
              <a:rPr lang="pl-PL" sz="1800" smtClean="0"/>
            </a:br>
            <a:endParaRPr lang="pl-PL" sz="1800" smtClean="0"/>
          </a:p>
          <a:p>
            <a:pPr eaLnBrk="1" hangingPunct="1">
              <a:buFontTx/>
              <a:buNone/>
            </a:pPr>
            <a:r>
              <a:rPr lang="pl-PL" sz="1800" smtClean="0"/>
              <a:t>	P=</a:t>
            </a:r>
            <a:r>
              <a:rPr lang="el-GR" sz="1800" smtClean="0">
                <a:latin typeface="Calibri" pitchFamily="34" charset="0"/>
              </a:rPr>
              <a:t>π </a:t>
            </a:r>
            <a:r>
              <a:rPr lang="pl-PL" sz="1800" smtClean="0"/>
              <a:t>*r</a:t>
            </a:r>
            <a:r>
              <a:rPr lang="pl-PL" sz="1800" baseline="30000" smtClean="0"/>
              <a:t>2</a:t>
            </a:r>
            <a:r>
              <a:rPr lang="pl-PL" sz="1800" smtClean="0"/>
              <a:t>= 3.14*0.1</a:t>
            </a:r>
            <a:r>
              <a:rPr lang="pl-PL" sz="1800" baseline="30000" smtClean="0"/>
              <a:t>2</a:t>
            </a:r>
            <a:r>
              <a:rPr lang="pl-PL" sz="1800" smtClean="0"/>
              <a:t>= 0,03 m</a:t>
            </a:r>
            <a:r>
              <a:rPr lang="pl-PL" sz="1800" baseline="30000" smtClean="0"/>
              <a:t>2</a:t>
            </a:r>
            <a:r>
              <a:rPr lang="pl-PL" sz="1800" smtClean="0"/>
              <a:t>,  </a:t>
            </a:r>
            <a:br>
              <a:rPr lang="pl-PL" sz="1800" smtClean="0"/>
            </a:br>
            <a:endParaRPr lang="pl-PL" sz="1800" smtClean="0"/>
          </a:p>
          <a:p>
            <a:pPr eaLnBrk="1" hangingPunct="1">
              <a:buFontTx/>
              <a:buNone/>
            </a:pPr>
            <a:r>
              <a:rPr lang="pl-PL" sz="1800" smtClean="0"/>
              <a:t>	lecz gdy weźmiemy wycinek odległy o 1 m od osi obrotu </a:t>
            </a:r>
            <a:br>
              <a:rPr lang="pl-PL" sz="1800" smtClean="0"/>
            </a:br>
            <a:r>
              <a:rPr lang="pl-PL" sz="1800" smtClean="0">
                <a:latin typeface="Calibri" pitchFamily="34" charset="0"/>
              </a:rPr>
              <a:t> ∆ </a:t>
            </a:r>
            <a:r>
              <a:rPr lang="pl-PL" sz="1800" smtClean="0"/>
              <a:t>P=P</a:t>
            </a:r>
            <a:r>
              <a:rPr lang="pl-PL" sz="1800" baseline="-25000" smtClean="0"/>
              <a:t>2</a:t>
            </a:r>
            <a:r>
              <a:rPr lang="pl-PL" sz="1800" smtClean="0"/>
              <a:t>-P</a:t>
            </a:r>
            <a:r>
              <a:rPr lang="pl-PL" sz="1800" baseline="-25000" smtClean="0"/>
              <a:t>1</a:t>
            </a:r>
            <a:r>
              <a:rPr lang="pl-PL" sz="1800" smtClean="0"/>
              <a:t>=(</a:t>
            </a:r>
            <a:r>
              <a:rPr lang="el-GR" sz="1800" smtClean="0">
                <a:latin typeface="Calibri" pitchFamily="34" charset="0"/>
              </a:rPr>
              <a:t>π </a:t>
            </a:r>
            <a:r>
              <a:rPr lang="pl-PL" sz="1800" smtClean="0"/>
              <a:t>*1.1</a:t>
            </a:r>
            <a:r>
              <a:rPr lang="pl-PL" sz="1800" baseline="30000" smtClean="0"/>
              <a:t>2</a:t>
            </a:r>
            <a:r>
              <a:rPr lang="pl-PL" sz="1800" smtClean="0"/>
              <a:t>)-(</a:t>
            </a:r>
            <a:r>
              <a:rPr lang="el-GR" sz="1800" smtClean="0">
                <a:latin typeface="Calibri" pitchFamily="34" charset="0"/>
              </a:rPr>
              <a:t>π </a:t>
            </a:r>
            <a:r>
              <a:rPr lang="pl-PL" sz="1800" smtClean="0"/>
              <a:t>*1</a:t>
            </a:r>
            <a:r>
              <a:rPr lang="pl-PL" sz="1800" baseline="30000" smtClean="0"/>
              <a:t>2</a:t>
            </a:r>
            <a:r>
              <a:rPr lang="pl-PL" sz="1800" smtClean="0"/>
              <a:t>)=3,7994-3,14 = 0,66 m</a:t>
            </a:r>
            <a:r>
              <a:rPr lang="pl-PL" sz="1800" baseline="30000" smtClean="0"/>
              <a:t>2</a:t>
            </a:r>
            <a:r>
              <a:rPr lang="pl-PL" sz="1800" smtClean="0"/>
              <a:t> </a:t>
            </a:r>
            <a:br>
              <a:rPr lang="pl-PL" sz="1800" smtClean="0"/>
            </a:br>
            <a:endParaRPr lang="pl-PL" sz="1800" smtClean="0"/>
          </a:p>
          <a:p>
            <a:pPr eaLnBrk="1" hangingPunct="1">
              <a:buFontTx/>
              <a:buNone/>
            </a:pPr>
            <a:r>
              <a:rPr lang="pl-PL" sz="1800" smtClean="0"/>
              <a:t>	gdy to samo policzymy dla odległości 10 m od osi.. </a:t>
            </a:r>
            <a:br>
              <a:rPr lang="pl-PL" sz="1800" smtClean="0"/>
            </a:br>
            <a:r>
              <a:rPr lang="pl-PL" sz="1800" smtClean="0">
                <a:latin typeface="Calibri" pitchFamily="34" charset="0"/>
              </a:rPr>
              <a:t> ∆ </a:t>
            </a:r>
            <a:r>
              <a:rPr lang="pl-PL" sz="1800" smtClean="0"/>
              <a:t>P=P</a:t>
            </a:r>
            <a:r>
              <a:rPr lang="pl-PL" sz="1800" baseline="-25000" smtClean="0"/>
              <a:t>2</a:t>
            </a:r>
            <a:r>
              <a:rPr lang="pl-PL" sz="1800" smtClean="0"/>
              <a:t>-P</a:t>
            </a:r>
            <a:r>
              <a:rPr lang="pl-PL" sz="1800" baseline="-25000" smtClean="0"/>
              <a:t>1</a:t>
            </a:r>
            <a:r>
              <a:rPr lang="pl-PL" sz="1800" smtClean="0"/>
              <a:t>=(</a:t>
            </a:r>
            <a:r>
              <a:rPr lang="el-GR" sz="1800" smtClean="0">
                <a:latin typeface="Calibri" pitchFamily="34" charset="0"/>
              </a:rPr>
              <a:t>π </a:t>
            </a:r>
            <a:r>
              <a:rPr lang="pl-PL" sz="1800" smtClean="0"/>
              <a:t>*10.1</a:t>
            </a:r>
            <a:r>
              <a:rPr lang="pl-PL" sz="1800" baseline="30000" smtClean="0"/>
              <a:t>2</a:t>
            </a:r>
            <a:r>
              <a:rPr lang="pl-PL" sz="1800" smtClean="0"/>
              <a:t>)-(</a:t>
            </a:r>
            <a:r>
              <a:rPr lang="el-GR" sz="1800" smtClean="0">
                <a:latin typeface="Calibri" pitchFamily="34" charset="0"/>
              </a:rPr>
              <a:t>π </a:t>
            </a:r>
            <a:r>
              <a:rPr lang="pl-PL" sz="1800" smtClean="0"/>
              <a:t>*10</a:t>
            </a:r>
            <a:r>
              <a:rPr lang="pl-PL" sz="1800" baseline="30000" smtClean="0"/>
              <a:t>2</a:t>
            </a:r>
            <a:r>
              <a:rPr lang="pl-PL" sz="1800" smtClean="0"/>
              <a:t>)=320,31-314 = 6,31 m</a:t>
            </a:r>
            <a:r>
              <a:rPr lang="pl-PL" sz="1800" baseline="30000" smtClean="0"/>
              <a:t>2</a:t>
            </a:r>
            <a:endParaRPr lang="pl-PL" sz="1800" smtClean="0"/>
          </a:p>
          <a:p>
            <a:pPr eaLnBrk="1" hangingPunct="1"/>
            <a:endParaRPr lang="pl-PL" sz="1800" smtClean="0"/>
          </a:p>
          <a:p>
            <a:pPr eaLnBrk="1" hangingPunct="1">
              <a:buFontTx/>
              <a:buNone/>
            </a:pPr>
            <a:r>
              <a:rPr lang="pl-PL" sz="1800" smtClean="0"/>
              <a:t>	Widać z tego, że największy udział w produkcji energii ma zewnętrzna część wirnika - środek ma marginalne znaczenie. </a:t>
            </a: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304800" y="457200"/>
            <a:ext cx="8686800" cy="838200"/>
          </a:xfrm>
          <a:extLst/>
        </p:spPr>
        <p:txBody>
          <a:bodyPr>
            <a:normAutofit/>
          </a:bodyPr>
          <a:lstStyle/>
          <a:p>
            <a:pPr eaLnBrk="1" fontAlgn="auto" hangingPunct="1">
              <a:spcAft>
                <a:spcPts val="0"/>
              </a:spcAft>
              <a:defRPr/>
            </a:pPr>
            <a:r>
              <a:rPr lang="pl-PL" sz="3600" kern="1200" cap="all" dirty="0">
                <a:effectLst>
                  <a:reflection blurRad="12700" stA="48000" endA="300" endPos="55000" dir="5400000" sy="-90000" algn="bl" rotWithShape="0"/>
                </a:effectLst>
              </a:rPr>
              <a:t>Jak to działa? </a:t>
            </a:r>
            <a:r>
              <a:rPr lang="pl-PL" sz="3600" kern="1200" cap="all" dirty="0" err="1">
                <a:effectLst>
                  <a:reflection blurRad="12700" stA="48000" endA="300" endPos="55000" dir="5400000" sy="-90000" algn="bl" rotWithShape="0"/>
                </a:effectLst>
              </a:rPr>
              <a:t>cd</a:t>
            </a:r>
            <a:r>
              <a:rPr lang="pl-PL" sz="3600" kern="1200" cap="all" dirty="0">
                <a:effectLst>
                  <a:reflection blurRad="12700" stA="48000" endA="300" endPos="55000" dir="5400000" sy="-90000" algn="bl" rotWithShape="0"/>
                </a:effectLst>
              </a:rPr>
              <a:t>.</a:t>
            </a:r>
          </a:p>
        </p:txBody>
      </p:sp>
      <p:sp>
        <p:nvSpPr>
          <p:cNvPr id="27651" name="Symbol zastępczy zawartości 2"/>
          <p:cNvSpPr>
            <a:spLocks noGrp="1"/>
          </p:cNvSpPr>
          <p:nvPr>
            <p:ph idx="4294967295"/>
          </p:nvPr>
        </p:nvSpPr>
        <p:spPr>
          <a:xfrm>
            <a:off x="142875" y="1285875"/>
            <a:ext cx="8858250" cy="5429250"/>
          </a:xfrm>
        </p:spPr>
        <p:txBody>
          <a:bodyPr/>
          <a:lstStyle/>
          <a:p>
            <a:pPr eaLnBrk="1" hangingPunct="1">
              <a:buFontTx/>
              <a:buNone/>
            </a:pPr>
            <a:r>
              <a:rPr lang="pl-PL" sz="1800" smtClean="0"/>
              <a:t>		W przypadku rotora Darrieusa cała łopata znajduje się w maksymalnej odległości od osi obrotu. Dlaczego więc nie jest to najsprawniejszy ze znanych wiatraków ? Łopaty tego wirnika wraz z ruchem obrotowym stale zmieniają kąt natarcia względem wiejącego wiatru od kątów ujemnych poprzez optymalne (wtedy faktycznie chwilowa sprawność jest bardzo wysoka) aż do przekroczenia krytycznych kątów natarcia (przeciągnięcia) wytwarzając niepotrzebny lecz oczywisty opór. Idąc dalej tym tokiem myślenia dochodzimy do oczywistego, lecz najważniejszego wniosku, turbina ta jest niepodatna na kierunek wiejącego wiatru, co gwarantuje stabilną pracę, oraz upraszcza konstrukcję o mechanizm kierujący wirnik pod wiatr. </a:t>
            </a:r>
          </a:p>
          <a:p>
            <a:pPr eaLnBrk="1" hangingPunct="1"/>
            <a:endParaRPr lang="pl-PL" sz="1800" smtClean="0"/>
          </a:p>
          <a:p>
            <a:pPr eaLnBrk="1" hangingPunct="1"/>
            <a:endParaRPr lang="pl-PL" sz="1800" smtClean="0"/>
          </a:p>
          <a:p>
            <a:pPr eaLnBrk="1" hangingPunct="1"/>
            <a:endParaRPr lang="pl-PL" sz="1800" smtClean="0"/>
          </a:p>
          <a:p>
            <a:pPr eaLnBrk="1" hangingPunct="1"/>
            <a:endParaRPr lang="pl-PL" sz="1800" smtClean="0"/>
          </a:p>
          <a:p>
            <a:pPr eaLnBrk="1" hangingPunct="1"/>
            <a:endParaRPr lang="pl-PL" sz="1800" smtClean="0"/>
          </a:p>
          <a:p>
            <a:pPr eaLnBrk="1" hangingPunct="1">
              <a:buFontTx/>
              <a:buNone/>
            </a:pPr>
            <a:r>
              <a:rPr lang="pl-PL" sz="1100" smtClean="0"/>
              <a:t>                                         </a:t>
            </a:r>
          </a:p>
        </p:txBody>
      </p:sp>
      <p:pic>
        <p:nvPicPr>
          <p:cNvPr id="27652" name="Picture 6" descr="C:\Users\xsx\Desktop\Bez tytułu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313" y="4143375"/>
            <a:ext cx="6192837"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xsx\Desktop\Bez tytułu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2928938"/>
            <a:ext cx="3686175"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ytuł 1"/>
          <p:cNvSpPr>
            <a:spLocks noGrp="1"/>
          </p:cNvSpPr>
          <p:nvPr>
            <p:ph type="title" idx="4294967295"/>
          </p:nvPr>
        </p:nvSpPr>
        <p:spPr>
          <a:xfrm>
            <a:off x="304800" y="457200"/>
            <a:ext cx="8686800" cy="838200"/>
          </a:xfrm>
          <a:extLst/>
        </p:spPr>
        <p:txBody>
          <a:bodyPr>
            <a:normAutofit/>
          </a:bodyPr>
          <a:lstStyle/>
          <a:p>
            <a:pPr eaLnBrk="1" fontAlgn="auto" hangingPunct="1">
              <a:spcAft>
                <a:spcPts val="0"/>
              </a:spcAft>
              <a:defRPr/>
            </a:pPr>
            <a:r>
              <a:rPr lang="pl-PL" sz="3600" kern="1200" cap="all" dirty="0">
                <a:effectLst>
                  <a:reflection blurRad="12700" stA="48000" endA="300" endPos="55000" dir="5400000" sy="-90000" algn="bl" rotWithShape="0"/>
                </a:effectLst>
              </a:rPr>
              <a:t>Kierunek wiatru a siła nośna</a:t>
            </a:r>
          </a:p>
        </p:txBody>
      </p:sp>
      <p:sp>
        <p:nvSpPr>
          <p:cNvPr id="28676" name="Symbol zastępczy zawartości 2"/>
          <p:cNvSpPr>
            <a:spLocks noGrp="1"/>
          </p:cNvSpPr>
          <p:nvPr>
            <p:ph idx="4294967295"/>
          </p:nvPr>
        </p:nvSpPr>
        <p:spPr/>
        <p:txBody>
          <a:bodyPr/>
          <a:lstStyle/>
          <a:p>
            <a:pPr eaLnBrk="1" hangingPunct="1">
              <a:buFontTx/>
              <a:buNone/>
            </a:pPr>
            <a:r>
              <a:rPr lang="pl-PL" sz="1800" smtClean="0"/>
              <a:t>	Turbinę pionową cechuje to, że przez </a:t>
            </a:r>
          </a:p>
          <a:p>
            <a:pPr eaLnBrk="1" hangingPunct="1">
              <a:buFontTx/>
              <a:buNone/>
            </a:pPr>
            <a:r>
              <a:rPr lang="pl-PL" sz="1800" smtClean="0"/>
              <a:t>180 stopni obrotu jest wystawiona na           </a:t>
            </a:r>
            <a:r>
              <a:rPr lang="pl-PL" sz="1800" smtClean="0">
                <a:solidFill>
                  <a:srgbClr val="FF0000"/>
                </a:solidFill>
              </a:rPr>
              <a:t>                                           </a:t>
            </a:r>
            <a:r>
              <a:rPr lang="pl-PL" sz="2000" smtClean="0">
                <a:solidFill>
                  <a:srgbClr val="FF0000"/>
                </a:solidFill>
              </a:rPr>
              <a:t>1.</a:t>
            </a:r>
          </a:p>
          <a:p>
            <a:pPr eaLnBrk="1" hangingPunct="1">
              <a:buFontTx/>
              <a:buNone/>
            </a:pPr>
            <a:r>
              <a:rPr lang="pl-PL" sz="1800" smtClean="0"/>
              <a:t>działanie wiatru, drugie 180 stopni </a:t>
            </a:r>
          </a:p>
          <a:p>
            <a:pPr eaLnBrk="1" hangingPunct="1">
              <a:buFontTx/>
              <a:buNone/>
            </a:pPr>
            <a:r>
              <a:rPr lang="pl-PL" sz="1800" smtClean="0"/>
              <a:t>znajduje się w cieniu aerodynamicznym.</a:t>
            </a:r>
          </a:p>
          <a:p>
            <a:pPr eaLnBrk="1" hangingPunct="1">
              <a:buFontTx/>
              <a:buNone/>
            </a:pPr>
            <a:r>
              <a:rPr lang="pl-PL" sz="1800" smtClean="0"/>
              <a:t>                                      </a:t>
            </a:r>
            <a:r>
              <a:rPr lang="pl-PL" sz="1800" smtClean="0">
                <a:solidFill>
                  <a:srgbClr val="FF0000"/>
                </a:solidFill>
              </a:rPr>
              <a:t>2.</a:t>
            </a:r>
            <a:r>
              <a:rPr lang="pl-PL" sz="1800" smtClean="0"/>
              <a:t> </a:t>
            </a:r>
          </a:p>
          <a:p>
            <a:pPr eaLnBrk="1" hangingPunct="1">
              <a:buFontTx/>
              <a:buNone/>
            </a:pPr>
            <a:r>
              <a:rPr lang="pl-PL" sz="1800" smtClean="0"/>
              <a:t>                                      </a:t>
            </a:r>
            <a:endParaRPr lang="pl-PL" sz="1800" smtClean="0">
              <a:solidFill>
                <a:srgbClr val="FF0000"/>
              </a:solidFill>
            </a:endParaRPr>
          </a:p>
          <a:p>
            <a:pPr eaLnBrk="1" hangingPunct="1">
              <a:buFontTx/>
              <a:buNone/>
            </a:pPr>
            <a:r>
              <a:rPr lang="pl-PL" sz="1800" smtClean="0"/>
              <a:t>       </a:t>
            </a:r>
            <a:r>
              <a:rPr lang="pl-PL" sz="1800" smtClean="0">
                <a:solidFill>
                  <a:srgbClr val="FF0000"/>
                </a:solidFill>
              </a:rPr>
              <a:t>1.</a:t>
            </a:r>
            <a:r>
              <a:rPr lang="pl-PL" sz="1800" smtClean="0"/>
              <a:t>                                             </a:t>
            </a:r>
            <a:r>
              <a:rPr lang="pl-PL" sz="1800" smtClean="0">
                <a:solidFill>
                  <a:srgbClr val="FF0000"/>
                </a:solidFill>
              </a:rPr>
              <a:t>3.</a:t>
            </a:r>
          </a:p>
          <a:p>
            <a:pPr eaLnBrk="1" hangingPunct="1">
              <a:buFontTx/>
              <a:buNone/>
            </a:pPr>
            <a:r>
              <a:rPr lang="pl-PL" sz="1800" smtClean="0"/>
              <a:t>					</a:t>
            </a:r>
            <a:r>
              <a:rPr lang="pl-PL" sz="2000" smtClean="0"/>
              <a:t>                         </a:t>
            </a:r>
            <a:r>
              <a:rPr lang="pl-PL" sz="2000" smtClean="0">
                <a:solidFill>
                  <a:srgbClr val="FF0000"/>
                </a:solidFill>
              </a:rPr>
              <a:t>2.</a:t>
            </a:r>
          </a:p>
          <a:p>
            <a:pPr eaLnBrk="1" hangingPunct="1">
              <a:buFontTx/>
              <a:buNone/>
            </a:pPr>
            <a:r>
              <a:rPr lang="pl-PL" sz="1800" smtClean="0"/>
              <a:t>	</a:t>
            </a:r>
          </a:p>
          <a:p>
            <a:pPr eaLnBrk="1" hangingPunct="1">
              <a:buFontTx/>
              <a:buNone/>
            </a:pPr>
            <a:endParaRPr lang="pl-PL" sz="1800" smtClean="0"/>
          </a:p>
          <a:p>
            <a:pPr eaLnBrk="1" hangingPunct="1">
              <a:buFontTx/>
              <a:buNone/>
            </a:pPr>
            <a:endParaRPr lang="pl-PL" sz="1800" smtClean="0"/>
          </a:p>
          <a:p>
            <a:pPr eaLnBrk="1" hangingPunct="1">
              <a:buFontTx/>
              <a:buNone/>
            </a:pPr>
            <a:endParaRPr lang="pl-PL" sz="1800" smtClean="0"/>
          </a:p>
          <a:p>
            <a:pPr eaLnBrk="1" hangingPunct="1">
              <a:buFontTx/>
              <a:buNone/>
            </a:pPr>
            <a:r>
              <a:rPr lang="pl-PL" sz="1800" smtClean="0"/>
              <a:t>					                          </a:t>
            </a:r>
            <a:r>
              <a:rPr lang="pl-PL" sz="2000" smtClean="0">
                <a:solidFill>
                  <a:srgbClr val="FF0000"/>
                </a:solidFill>
              </a:rPr>
              <a:t>3.</a:t>
            </a:r>
          </a:p>
        </p:txBody>
      </p:sp>
      <p:pic>
        <p:nvPicPr>
          <p:cNvPr id="28677" name="Picture 3" descr="C:\Users\xsx\Desktop\Bez tytułu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1357313"/>
            <a:ext cx="3268663"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304800" y="457200"/>
            <a:ext cx="8686800" cy="838200"/>
          </a:xfrm>
          <a:extLst/>
        </p:spPr>
        <p:txBody>
          <a:bodyPr>
            <a:normAutofit/>
          </a:bodyPr>
          <a:lstStyle/>
          <a:p>
            <a:pPr eaLnBrk="1" fontAlgn="auto" hangingPunct="1">
              <a:spcAft>
                <a:spcPts val="0"/>
              </a:spcAft>
              <a:defRPr/>
            </a:pPr>
            <a:r>
              <a:rPr lang="pl-PL" sz="3600" kern="1200" cap="all" dirty="0">
                <a:effectLst>
                  <a:reflection blurRad="12700" stA="48000" endA="300" endPos="55000" dir="5400000" sy="-90000" algn="bl" rotWithShape="0"/>
                </a:effectLst>
              </a:rPr>
              <a:t>Wybór lokalizacji turbiny</a:t>
            </a:r>
          </a:p>
        </p:txBody>
      </p:sp>
      <p:sp>
        <p:nvSpPr>
          <p:cNvPr id="29699" name="Symbol zastępczy zawartości 2"/>
          <p:cNvSpPr>
            <a:spLocks noGrp="1"/>
          </p:cNvSpPr>
          <p:nvPr>
            <p:ph idx="4294967295"/>
          </p:nvPr>
        </p:nvSpPr>
        <p:spPr>
          <a:xfrm>
            <a:off x="685800" y="1600200"/>
            <a:ext cx="7772400" cy="4114800"/>
          </a:xfrm>
        </p:spPr>
        <p:txBody>
          <a:bodyPr/>
          <a:lstStyle/>
          <a:p>
            <a:pPr eaLnBrk="1" hangingPunct="1">
              <a:buFontTx/>
              <a:buNone/>
            </a:pPr>
            <a:r>
              <a:rPr lang="pl-PL" sz="1800" smtClean="0"/>
              <a:t>		Decyzja o lokalizacji miejsca pod elektrowni wiatrowej powinna być poprzedzona analizą wiatrów występujących w danym rejonie oraz rozmieszczeniem i wysokością przeszkód terenowych w najbliższej okolicy. Jeśli to możliwe, należy skorzystać z danych historycznych przedstawiających rozkład sił i kierunków wiatru na danym obszarze. Aby turbina działała właściwie, nie powinna być umieszczona w zaburzonym przepływie powietrza za przeszkodami.</a:t>
            </a:r>
          </a:p>
        </p:txBody>
      </p:sp>
      <p:pic>
        <p:nvPicPr>
          <p:cNvPr id="29700" name="Picture 2" descr="C:\Users\xsx\Desktop\Bez tytułu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3286125"/>
            <a:ext cx="8716962"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304800" y="457200"/>
            <a:ext cx="8686800" cy="838200"/>
          </a:xfrm>
          <a:extLst/>
        </p:spPr>
        <p:txBody>
          <a:bodyPr>
            <a:normAutofit/>
          </a:bodyPr>
          <a:lstStyle/>
          <a:p>
            <a:pPr eaLnBrk="1" fontAlgn="auto" hangingPunct="1">
              <a:spcAft>
                <a:spcPts val="0"/>
              </a:spcAft>
              <a:defRPr/>
            </a:pPr>
            <a:r>
              <a:rPr lang="pl-PL" sz="3600" kern="1200" cap="all" dirty="0">
                <a:effectLst>
                  <a:reflection blurRad="12700" stA="48000" endA="300" endPos="55000" dir="5400000" sy="-90000" algn="bl" rotWithShape="0"/>
                </a:effectLst>
              </a:rPr>
              <a:t>Wielkopolska </a:t>
            </a:r>
            <a:r>
              <a:rPr lang="pl-PL" sz="3600" kern="1200" cap="all" dirty="0" err="1" smtClean="0">
                <a:effectLst>
                  <a:reflection blurRad="12700" stA="48000" endA="300" endPos="55000" dir="5400000" sy="-90000" algn="bl" rotWithShape="0"/>
                </a:effectLst>
              </a:rPr>
              <a:t>fArmą</a:t>
            </a:r>
            <a:r>
              <a:rPr lang="pl-PL" sz="3600" kern="1200" cap="all" dirty="0" smtClean="0">
                <a:effectLst>
                  <a:reflection blurRad="12700" stA="48000" endA="300" endPos="55000" dir="5400000" sy="-90000" algn="bl" rotWithShape="0"/>
                </a:effectLst>
              </a:rPr>
              <a:t> </a:t>
            </a:r>
            <a:r>
              <a:rPr lang="pl-PL" sz="3600" kern="1200" cap="all" dirty="0">
                <a:effectLst>
                  <a:reflection blurRad="12700" stA="48000" endA="300" endPos="55000" dir="5400000" sy="-90000" algn="bl" rotWithShape="0"/>
                </a:effectLst>
              </a:rPr>
              <a:t>wiatrową?</a:t>
            </a:r>
          </a:p>
        </p:txBody>
      </p:sp>
      <p:sp>
        <p:nvSpPr>
          <p:cNvPr id="30723" name="Symbol zastępczy zawartości 2"/>
          <p:cNvSpPr>
            <a:spLocks noGrp="1"/>
          </p:cNvSpPr>
          <p:nvPr>
            <p:ph idx="4294967295"/>
          </p:nvPr>
        </p:nvSpPr>
        <p:spPr>
          <a:xfrm>
            <a:off x="214313" y="1554163"/>
            <a:ext cx="8777287" cy="4525962"/>
          </a:xfrm>
        </p:spPr>
        <p:txBody>
          <a:bodyPr/>
          <a:lstStyle/>
          <a:p>
            <a:pPr eaLnBrk="1" hangingPunct="1">
              <a:buFontTx/>
              <a:buNone/>
            </a:pPr>
            <a:r>
              <a:rPr lang="pl-PL" sz="1800" smtClean="0"/>
              <a:t>	Województwo wielkopolskie posiada korzystną</a:t>
            </a:r>
          </a:p>
          <a:p>
            <a:pPr eaLnBrk="1" hangingPunct="1">
              <a:buFontTx/>
              <a:buNone/>
            </a:pPr>
            <a:r>
              <a:rPr lang="pl-PL" sz="1800" smtClean="0"/>
              <a:t> lokalizację pod względem występowania </a:t>
            </a:r>
          </a:p>
          <a:p>
            <a:pPr eaLnBrk="1" hangingPunct="1">
              <a:buFontTx/>
              <a:buNone/>
            </a:pPr>
            <a:r>
              <a:rPr lang="pl-PL" sz="1800" smtClean="0"/>
              <a:t>wiatrów nadających się do wykorzystania pod </a:t>
            </a:r>
          </a:p>
          <a:p>
            <a:pPr eaLnBrk="1" hangingPunct="1">
              <a:buFontTx/>
              <a:buNone/>
            </a:pPr>
            <a:r>
              <a:rPr lang="pl-PL" sz="1800" smtClean="0"/>
              <a:t>budowę siłowni wiatrowych. </a:t>
            </a:r>
          </a:p>
          <a:p>
            <a:pPr eaLnBrk="1" hangingPunct="1">
              <a:buFontTx/>
              <a:buNone/>
            </a:pPr>
            <a:r>
              <a:rPr lang="pl-PL" sz="1800" smtClean="0"/>
              <a:t>Wiatry tu wiejące są stabilne, występują już na niskich </a:t>
            </a:r>
          </a:p>
          <a:p>
            <a:pPr eaLnBrk="1" hangingPunct="1">
              <a:buFontTx/>
              <a:buNone/>
            </a:pPr>
            <a:r>
              <a:rPr lang="pl-PL" sz="1800" smtClean="0"/>
              <a:t>wysokościach, a brak przeszkód </a:t>
            </a:r>
          </a:p>
          <a:p>
            <a:pPr eaLnBrk="1" hangingPunct="1">
              <a:buFontTx/>
              <a:buNone/>
            </a:pPr>
            <a:r>
              <a:rPr lang="pl-PL" sz="1800" smtClean="0"/>
              <a:t>orograficznych sprawia, że nie są zawirowane </a:t>
            </a:r>
          </a:p>
          <a:p>
            <a:pPr eaLnBrk="1" hangingPunct="1">
              <a:buFontTx/>
              <a:buNone/>
            </a:pPr>
            <a:r>
              <a:rPr lang="pl-PL" sz="1800" smtClean="0"/>
              <a:t>co korzystnie wpływa na sprawność turbin </a:t>
            </a:r>
          </a:p>
          <a:p>
            <a:pPr eaLnBrk="1" hangingPunct="1">
              <a:buFontTx/>
              <a:buNone/>
            </a:pPr>
            <a:r>
              <a:rPr lang="pl-PL" sz="1800" smtClean="0"/>
              <a:t>wiatrowych i ich równomierną pracę oraz </a:t>
            </a:r>
          </a:p>
          <a:p>
            <a:pPr eaLnBrk="1" hangingPunct="1">
              <a:buFontTx/>
              <a:buNone/>
            </a:pPr>
            <a:r>
              <a:rPr lang="pl-PL" sz="1800" smtClean="0"/>
              <a:t>niezachwianą produkcję energii. </a:t>
            </a:r>
          </a:p>
        </p:txBody>
      </p:sp>
      <p:pic>
        <p:nvPicPr>
          <p:cNvPr id="307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0" y="1643063"/>
            <a:ext cx="3622675"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4098" name="Tytuł 1"/>
          <p:cNvSpPr>
            <a:spLocks noGrp="1"/>
          </p:cNvSpPr>
          <p:nvPr>
            <p:ph type="ctrTitle" idx="4294967295"/>
          </p:nvPr>
        </p:nvSpPr>
        <p:spPr>
          <a:xfrm>
            <a:off x="533400" y="838200"/>
            <a:ext cx="7886700" cy="2438400"/>
          </a:xfrm>
        </p:spPr>
        <p:txBody>
          <a:bodyPr anchor="b"/>
          <a:lstStyle/>
          <a:p>
            <a:pPr eaLnBrk="1" hangingPunct="1"/>
            <a:r>
              <a:rPr lang="pl-PL" sz="6700" smtClean="0">
                <a:solidFill>
                  <a:srgbClr val="FFFF00"/>
                </a:solidFill>
              </a:rPr>
              <a:t>Oświetlenie pracowni z wykorzystaniem PV</a:t>
            </a:r>
            <a:r>
              <a:rPr lang="pl-PL" sz="6700" smtClean="0">
                <a:solidFill>
                  <a:schemeClr val="tx1"/>
                </a:solidFill>
              </a:rPr>
              <a:t> </a:t>
            </a:r>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304800" y="457200"/>
            <a:ext cx="8686800" cy="838200"/>
          </a:xfrm>
          <a:extLst/>
        </p:spPr>
        <p:txBody>
          <a:bodyPr>
            <a:normAutofit/>
          </a:bodyPr>
          <a:lstStyle/>
          <a:p>
            <a:pPr eaLnBrk="1" fontAlgn="auto" hangingPunct="1">
              <a:spcAft>
                <a:spcPts val="0"/>
              </a:spcAft>
              <a:defRPr/>
            </a:pPr>
            <a:r>
              <a:rPr lang="pl-PL" sz="3600" kern="1200" cap="all" dirty="0">
                <a:effectLst>
                  <a:reflection blurRad="12700" stA="48000" endA="300" endPos="55000" dir="5400000" sy="-90000" algn="bl" rotWithShape="0"/>
                </a:effectLst>
              </a:rPr>
              <a:t>Wykres mocy do wiatru</a:t>
            </a:r>
          </a:p>
        </p:txBody>
      </p:sp>
      <p:sp>
        <p:nvSpPr>
          <p:cNvPr id="31747" name="Symbol zastępczy zawartości 2"/>
          <p:cNvSpPr>
            <a:spLocks noGrp="1"/>
          </p:cNvSpPr>
          <p:nvPr>
            <p:ph idx="4294967295"/>
          </p:nvPr>
        </p:nvSpPr>
        <p:spPr>
          <a:xfrm>
            <a:off x="685800" y="1600200"/>
            <a:ext cx="7772400" cy="4114800"/>
          </a:xfrm>
        </p:spPr>
        <p:txBody>
          <a:bodyPr/>
          <a:lstStyle/>
          <a:p>
            <a:pPr eaLnBrk="1" hangingPunct="1">
              <a:buFontTx/>
              <a:buNone/>
            </a:pPr>
            <a:r>
              <a:rPr lang="pl-PL" sz="1800" smtClean="0"/>
              <a:t>		Wykres ten przedstawia zależność wytwarzanej mocy [W] do wiatru [m/s] dla turbiny o trzech łopatach o mocy znamionowej 800W. Jak widać moc rośnie wykładniczo w stosunku do prędkości wiatru. Elektrownie wiatrowe VAWT posiadują dużą masę bezwładności  stąd porywy wiatru nie są w stanie zwiększyć chwilowej mocy wytwarzanej przez elektrownię. Takie porywy liczy się do średniej pomiarowej prędkości wiatru, ale nie generują przyrostu mocy.</a:t>
            </a:r>
          </a:p>
          <a:p>
            <a:pPr eaLnBrk="1" hangingPunct="1">
              <a:buFontTx/>
              <a:buNone/>
            </a:pPr>
            <a:r>
              <a:rPr lang="pl-PL" sz="1800" smtClean="0"/>
              <a:t> </a:t>
            </a:r>
          </a:p>
        </p:txBody>
      </p:sp>
      <p:pic>
        <p:nvPicPr>
          <p:cNvPr id="31748" name="Picture 2" descr="C:\Users\xsx\Desktop\Bez tytułu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563" y="3571875"/>
            <a:ext cx="7069137"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304800" y="457200"/>
            <a:ext cx="8686800" cy="838200"/>
          </a:xfrm>
          <a:extLst/>
        </p:spPr>
        <p:txBody>
          <a:bodyPr>
            <a:normAutofit/>
          </a:bodyPr>
          <a:lstStyle/>
          <a:p>
            <a:pPr eaLnBrk="1" fontAlgn="auto" hangingPunct="1">
              <a:spcAft>
                <a:spcPts val="0"/>
              </a:spcAft>
              <a:defRPr/>
            </a:pPr>
            <a:r>
              <a:rPr lang="pl-PL" sz="3600" kern="1200" cap="all" dirty="0">
                <a:effectLst>
                  <a:reflection blurRad="12700" stA="48000" endA="300" endPos="55000" dir="5400000" sy="-90000" algn="bl" rotWithShape="0"/>
                </a:effectLst>
              </a:rPr>
              <a:t>Kształt Wirnika </a:t>
            </a:r>
          </a:p>
        </p:txBody>
      </p:sp>
      <p:sp>
        <p:nvSpPr>
          <p:cNvPr id="32771" name="Symbol zastępczy zawartości 2"/>
          <p:cNvSpPr>
            <a:spLocks noGrp="1"/>
          </p:cNvSpPr>
          <p:nvPr>
            <p:ph idx="4294967295"/>
          </p:nvPr>
        </p:nvSpPr>
        <p:spPr>
          <a:xfrm>
            <a:off x="285750" y="1554163"/>
            <a:ext cx="8705850" cy="1089025"/>
          </a:xfrm>
        </p:spPr>
        <p:txBody>
          <a:bodyPr/>
          <a:lstStyle/>
          <a:p>
            <a:pPr eaLnBrk="1" hangingPunct="1">
              <a:buFontTx/>
              <a:buNone/>
            </a:pPr>
            <a:r>
              <a:rPr lang="pl-PL" sz="1800" smtClean="0"/>
              <a:t>		Istnieje wiele kształtów wirników stosowanych w pionowych turbinach wiatrowych, o różnych ilościach łopat. Najkorzystniejszy układ to dwie lub trzy łopaty, umieszczone symetrycznie. Konstruuje się również skręcone wirniki.  </a:t>
            </a:r>
          </a:p>
        </p:txBody>
      </p:sp>
      <p:pic>
        <p:nvPicPr>
          <p:cNvPr id="32772" name="Picture 2" descr="C:\Users\xsx\Desktop\Bez tytułu.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2643188"/>
            <a:ext cx="7545388" cy="405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304800" y="457200"/>
            <a:ext cx="8686800" cy="838200"/>
          </a:xfrm>
          <a:extLst/>
        </p:spPr>
        <p:txBody>
          <a:bodyPr>
            <a:normAutofit/>
          </a:bodyPr>
          <a:lstStyle/>
          <a:p>
            <a:pPr eaLnBrk="1" fontAlgn="auto" hangingPunct="1">
              <a:spcAft>
                <a:spcPts val="0"/>
              </a:spcAft>
              <a:defRPr/>
            </a:pPr>
            <a:r>
              <a:rPr lang="pl-PL" sz="3600" kern="1200" cap="all" dirty="0">
                <a:effectLst>
                  <a:reflection blurRad="12700" stA="48000" endA="300" endPos="55000" dir="5400000" sy="-90000" algn="bl" rotWithShape="0"/>
                </a:effectLst>
              </a:rPr>
              <a:t>Dobór generatora</a:t>
            </a:r>
          </a:p>
        </p:txBody>
      </p:sp>
      <p:sp>
        <p:nvSpPr>
          <p:cNvPr id="33795" name="Symbol zastępczy zawartości 2"/>
          <p:cNvSpPr>
            <a:spLocks noGrp="1"/>
          </p:cNvSpPr>
          <p:nvPr>
            <p:ph idx="4294967295"/>
          </p:nvPr>
        </p:nvSpPr>
        <p:spPr>
          <a:xfrm>
            <a:off x="0" y="1285875"/>
            <a:ext cx="8991600" cy="5357813"/>
          </a:xfrm>
        </p:spPr>
        <p:txBody>
          <a:bodyPr/>
          <a:lstStyle/>
          <a:p>
            <a:pPr eaLnBrk="1" hangingPunct="1">
              <a:buFontTx/>
              <a:buNone/>
            </a:pPr>
            <a:r>
              <a:rPr lang="pl-PL" sz="1800" smtClean="0"/>
              <a:t>		Małe elektrownie wiatrowe pracują podczas wiatru wiejącego z prędkością od 3m/s,  gdy generowana moc jest niewielka, do 18 m/s po przekroczeniu której  elektrownia jest zatrzymywana ze względów bezpieczeństwa. W warunkach naszego kraju przyjęto znamionować parametry małych elektrowni wiatrowych dla prędkości wiatru 10 m/s.</a:t>
            </a:r>
          </a:p>
          <a:p>
            <a:pPr eaLnBrk="1" hangingPunct="1">
              <a:buFontTx/>
              <a:buNone/>
            </a:pPr>
            <a:r>
              <a:rPr lang="pl-PL" sz="1800" smtClean="0"/>
              <a:t>	Wiatr ten jest dynamiczny,  charakteryzuje go dużą zmiennością prędkości i kierunku. </a:t>
            </a:r>
          </a:p>
          <a:p>
            <a:pPr eaLnBrk="1" hangingPunct="1">
              <a:buFontTx/>
              <a:buNone/>
            </a:pPr>
            <a:r>
              <a:rPr lang="pl-PL" sz="1800" smtClean="0"/>
              <a:t>	Od generatorów wymaga się:</a:t>
            </a:r>
          </a:p>
          <a:p>
            <a:pPr eaLnBrk="1" hangingPunct="1">
              <a:buFontTx/>
              <a:buNone/>
            </a:pPr>
            <a:r>
              <a:rPr lang="pl-PL" sz="1800" smtClean="0"/>
              <a:t>		- długotrwałej, bezawaryjnej pracy bez potrzeby przeprowadzania prac 	konserwacyjnych,</a:t>
            </a:r>
          </a:p>
          <a:p>
            <a:pPr eaLnBrk="1" hangingPunct="1">
              <a:buFontTx/>
              <a:buNone/>
            </a:pPr>
            <a:r>
              <a:rPr lang="pl-PL" sz="1800" smtClean="0"/>
              <a:t>		- użyteczna praca generatora powinna obejmować szeroki zakres rozwijanych 	prędkości obrotowych,</a:t>
            </a:r>
          </a:p>
          <a:p>
            <a:pPr eaLnBrk="1" hangingPunct="1">
              <a:buFontTx/>
              <a:buNone/>
            </a:pPr>
            <a:r>
              <a:rPr lang="pl-PL" sz="1800" smtClean="0"/>
              <a:t>		- odporności na działanie warunków atmosferycznych,</a:t>
            </a:r>
          </a:p>
          <a:p>
            <a:pPr eaLnBrk="1" hangingPunct="1">
              <a:buFontTx/>
              <a:buNone/>
            </a:pPr>
            <a:r>
              <a:rPr lang="pl-PL" sz="1800" smtClean="0"/>
              <a:t>		- niskiej wartości momentu zaczepowego</a:t>
            </a:r>
          </a:p>
          <a:p>
            <a:pPr eaLnBrk="1" hangingPunct="1">
              <a:buFontTx/>
              <a:buNone/>
            </a:pPr>
            <a:r>
              <a:rPr lang="pl-PL" sz="1800" smtClean="0"/>
              <a:t>	Wybór generatora dla małej elektrowni wiatrowej jest uzależniony m.in.: od charakterystyki turbiny wiatrowej, sprzęgnięcia generatora z turbiną, charakteru obciążenia, warunków chłodzenia oraz systemu sterowania pracą elektrowni. </a:t>
            </a:r>
          </a:p>
          <a:p>
            <a:pPr eaLnBrk="1" hangingPunct="1">
              <a:buFontTx/>
              <a:buNone/>
            </a:pPr>
            <a:endParaRPr lang="pl-PL" sz="1800" smtClean="0"/>
          </a:p>
          <a:p>
            <a:pPr eaLnBrk="1" hangingPunct="1"/>
            <a:endParaRPr lang="pl-PL" sz="1800" smtClean="0"/>
          </a:p>
          <a:p>
            <a:pPr eaLnBrk="1" hangingPunct="1">
              <a:buFontTx/>
              <a:buNone/>
            </a:pPr>
            <a:endParaRPr lang="pl-PL" sz="1800" smtClean="0"/>
          </a:p>
        </p:txBody>
      </p:sp>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304800" y="457200"/>
            <a:ext cx="8686800" cy="838200"/>
          </a:xfrm>
          <a:extLst/>
        </p:spPr>
        <p:txBody>
          <a:bodyPr>
            <a:normAutofit/>
          </a:bodyPr>
          <a:lstStyle/>
          <a:p>
            <a:pPr eaLnBrk="1" fontAlgn="auto" hangingPunct="1">
              <a:spcAft>
                <a:spcPts val="0"/>
              </a:spcAft>
              <a:defRPr/>
            </a:pPr>
            <a:r>
              <a:rPr lang="pl-PL" sz="3600" kern="1200" cap="all" dirty="0">
                <a:effectLst>
                  <a:reflection blurRad="12700" stA="48000" endA="300" endPos="55000" dir="5400000" sy="-90000" algn="bl" rotWithShape="0"/>
                </a:effectLst>
              </a:rPr>
              <a:t>Generator Asynchroniczny </a:t>
            </a:r>
          </a:p>
        </p:txBody>
      </p:sp>
      <p:sp>
        <p:nvSpPr>
          <p:cNvPr id="34819" name="Symbol zastępczy zawartości 2"/>
          <p:cNvSpPr>
            <a:spLocks noGrp="1"/>
          </p:cNvSpPr>
          <p:nvPr>
            <p:ph idx="4294967295"/>
          </p:nvPr>
        </p:nvSpPr>
        <p:spPr>
          <a:xfrm>
            <a:off x="2643188" y="1285875"/>
            <a:ext cx="6500812" cy="5429250"/>
          </a:xfrm>
        </p:spPr>
        <p:txBody>
          <a:bodyPr/>
          <a:lstStyle/>
          <a:p>
            <a:pPr eaLnBrk="1" hangingPunct="1">
              <a:buFontTx/>
              <a:buNone/>
            </a:pPr>
            <a:r>
              <a:rPr lang="pl-PL" sz="1700" smtClean="0"/>
              <a:t>		Ze stała prędkością wirowania, lub zmienną skokowo pracują generatory indukcyjne (asynchroniczne), jedno lub dwubiegowe. Maszyna ta jest bardzo niezawodna, stosunkowo tania i odporna na przeciążenia. Niezwykle pożyteczne jest też zjawisko poślizgu. Dzięki niemu prądnica nieznacznie zwiększa lub zmniejsza prędkość, jeśli zmienia się moment napędowy. Jest to największą zaletą w stosunku do prądnicy synchronicznej. Wadą generatorów asynchronicznych jest konieczność zasilenia uzwojenia stojana przed rozpoczęciem pracy. </a:t>
            </a:r>
          </a:p>
          <a:p>
            <a:pPr eaLnBrk="1" hangingPunct="1">
              <a:buFontTx/>
              <a:buNone/>
            </a:pPr>
            <a:r>
              <a:rPr lang="pl-PL" sz="1700" smtClean="0"/>
              <a:t>	Jak wynika z charakterystyki powyżej, zastosowanie stałej prędkości obrotowej uniemożliwia optymalne wykorzystanie energii wiatru. Częściowo problem ten rozwiązuje się stosując generatory dwubiegowe. Przy słabym wietrze mogą one pracować z mniejszą prędkością obrotową. Można spotkać także rozwiązanie w postaci dwóch osobnych prądnic w jednej gondoli dla różnych prędkości wiatru. Układ z maszyną asynchroniczną o przełączanej liczbie biegunów znalazł szerokie zastosowanie w świecie elektrowni wiatrowych. Pomimo swoich niedoskonałości jest popularny ze względu na swoja prostotę i cenę.</a:t>
            </a:r>
            <a:endParaRPr lang="pl-PL" sz="1800" smtClean="0"/>
          </a:p>
        </p:txBody>
      </p:sp>
      <p:pic>
        <p:nvPicPr>
          <p:cNvPr id="34820" name="Picture 1" descr="C:\Users\xsx\Desktop\Bez tytułu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643063"/>
            <a:ext cx="249555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3" descr="https://encrypted-tbn2.gstatic.com/images?q=tbn:ANd9GcQOkTjlRD3P3eGvB-BaAJ3PEgnp8xXr8we0QuILOtffnDvkj3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4071938"/>
            <a:ext cx="2562225"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304800" y="457200"/>
            <a:ext cx="8686800" cy="838200"/>
          </a:xfrm>
          <a:extLst/>
        </p:spPr>
        <p:txBody>
          <a:bodyPr>
            <a:normAutofit/>
          </a:bodyPr>
          <a:lstStyle/>
          <a:p>
            <a:pPr eaLnBrk="1" fontAlgn="auto" hangingPunct="1">
              <a:spcAft>
                <a:spcPts val="0"/>
              </a:spcAft>
              <a:defRPr/>
            </a:pPr>
            <a:r>
              <a:rPr lang="pl-PL" sz="3600" kern="1200" cap="all" dirty="0">
                <a:effectLst>
                  <a:reflection blurRad="12700" stA="48000" endA="300" endPos="55000" dir="5400000" sy="-90000" algn="bl" rotWithShape="0"/>
                </a:effectLst>
              </a:rPr>
              <a:t>Generator synchroniczny</a:t>
            </a:r>
          </a:p>
        </p:txBody>
      </p:sp>
      <p:sp>
        <p:nvSpPr>
          <p:cNvPr id="35843" name="Symbol zastępczy zawartości 2"/>
          <p:cNvSpPr>
            <a:spLocks noGrp="1"/>
          </p:cNvSpPr>
          <p:nvPr>
            <p:ph idx="4294967295"/>
          </p:nvPr>
        </p:nvSpPr>
        <p:spPr>
          <a:xfrm>
            <a:off x="3286125" y="1357313"/>
            <a:ext cx="5705475" cy="5357812"/>
          </a:xfrm>
        </p:spPr>
        <p:txBody>
          <a:bodyPr/>
          <a:lstStyle/>
          <a:p>
            <a:pPr eaLnBrk="1" hangingPunct="1">
              <a:buFontTx/>
              <a:buNone/>
            </a:pPr>
            <a:r>
              <a:rPr lang="pl-PL" sz="1800" smtClean="0"/>
              <a:t>		Innym rozwiązaniem stosowanym</a:t>
            </a:r>
            <a:br>
              <a:rPr lang="pl-PL" sz="1800" smtClean="0"/>
            </a:br>
            <a:r>
              <a:rPr lang="pl-PL" sz="1800" smtClean="0"/>
              <a:t>w elektrowniach wiatrowych są generatory synchroniczne wolnoobrotowe bez przekładni, bądź generatory synchroniczne wysokoobrotowe</a:t>
            </a:r>
            <a:br>
              <a:rPr lang="pl-PL" sz="1800" smtClean="0"/>
            </a:br>
            <a:r>
              <a:rPr lang="pl-PL" sz="1800" smtClean="0"/>
              <a:t>z przekładnią mechaniczną. Obydwa rozwiązania ze względu na zmienną częstotliwość napięcia wymagają stosowania przekształtników energoelektronicznych</a:t>
            </a:r>
            <a:br>
              <a:rPr lang="pl-PL" sz="1800" smtClean="0"/>
            </a:br>
            <a:r>
              <a:rPr lang="pl-PL" sz="1800" smtClean="0"/>
              <a:t>w obwodzie stojana oraz układu regulacji wzbudzenia</a:t>
            </a:r>
            <a:br>
              <a:rPr lang="pl-PL" sz="1800" smtClean="0"/>
            </a:br>
            <a:r>
              <a:rPr lang="pl-PL" sz="1800" smtClean="0"/>
              <a:t>w obwodzie wirnika. W najnowszych rozwiązaniach generatorów synchronicznych preferuje się stosowanie wzbudzenia od magnesów trwałych - eliminuje to układ do regulacji prądu wzbudzenia oraz pierścienie ślizgowe wraz z układem szczotek. Główną wadą tego rozwiązania w porównaniu do elektrowni z generatorem indukcyjnym jest brak poślizgu. Każdy gwałtowny podmuch wiatru stwarza zagrożenie wypadnięcia układu z synchronizmu i uszkodzenia przekładni oraz generatora. </a:t>
            </a:r>
          </a:p>
        </p:txBody>
      </p:sp>
      <p:pic>
        <p:nvPicPr>
          <p:cNvPr id="35844" name="Picture 4" descr="http://generatorek.pl/pliki/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4143375"/>
            <a:ext cx="2906712"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7" descr="C:\Users\xsx\Desktop\Bez tytułu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1611313"/>
            <a:ext cx="2643187" cy="227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304800" y="457200"/>
            <a:ext cx="8686800" cy="838200"/>
          </a:xfrm>
          <a:extLst/>
        </p:spPr>
        <p:txBody>
          <a:bodyPr>
            <a:normAutofit/>
          </a:bodyPr>
          <a:lstStyle/>
          <a:p>
            <a:pPr eaLnBrk="1" fontAlgn="auto" hangingPunct="1">
              <a:spcAft>
                <a:spcPts val="0"/>
              </a:spcAft>
              <a:defRPr/>
            </a:pPr>
            <a:r>
              <a:rPr lang="pl-PL" sz="3600" kern="1200" cap="all" dirty="0">
                <a:effectLst>
                  <a:reflection blurRad="12700" stA="48000" endA="300" endPos="55000" dir="5400000" sy="-90000" algn="bl" rotWithShape="0"/>
                </a:effectLst>
              </a:rPr>
              <a:t>przekładnia</a:t>
            </a:r>
          </a:p>
        </p:txBody>
      </p:sp>
      <p:sp>
        <p:nvSpPr>
          <p:cNvPr id="36867" name="Symbol zastępczy zawartości 2"/>
          <p:cNvSpPr>
            <a:spLocks noGrp="1"/>
          </p:cNvSpPr>
          <p:nvPr>
            <p:ph idx="4294967295"/>
          </p:nvPr>
        </p:nvSpPr>
        <p:spPr>
          <a:xfrm>
            <a:off x="142875" y="1285875"/>
            <a:ext cx="8848725" cy="3857625"/>
          </a:xfrm>
        </p:spPr>
        <p:txBody>
          <a:bodyPr/>
          <a:lstStyle/>
          <a:p>
            <a:pPr eaLnBrk="1" hangingPunct="1">
              <a:buFontTx/>
              <a:buNone/>
            </a:pPr>
            <a:r>
              <a:rPr lang="pl-PL" sz="1800" smtClean="0"/>
              <a:t>		Moc z wirnika do generatora jest przekazywana za pomocą wału wolnoobrotowego (głównego), przekładni i wału szybkoobrotowego. Pominięcie tego układu w tradycyjnym generatorze jest niemożliwe, gdyż wtedy prędkość wirnika będzie wynosić 1000 - 3000 obr/min (średnio prędkość ta wynosi 22 obr/min ). Można ominąć ten problem budując wolnoobrotowy generator wielobiegunowy. Aby uzyskać rozsądną prędkość wirnika 30 obr/min, maszyna taka musiałaby jednak mieć 100 par biegunów (przy sieci 50 Hz). Pociągnęłoby to za sobą wzrost masy wirnika, a więc i wzrost momentu obrotowego potrzebnego do jego napędzania, nie wspominając o większych kosztach. Dlatego bardzo praktycznym rozwiązaniem, znanym z przemysłu motoryzacyjnego, jest zastosowanie przekładni multiplikatorowej. Mając przekładnię możemy wybrać między niską prędkością obrotową i wysokim momentem napędowym otrzymywanym od wirnika a wysoką prędkością obrotową i niskim momentem napędowym. Przekładnia w turbinie pracuje przy jednym, stałym przełożeniu. Przykładowo dla elektrowni o niskiej mocy jest to zazwyczaj przełożenie 1:50.</a:t>
            </a:r>
          </a:p>
        </p:txBody>
      </p:sp>
      <p:pic>
        <p:nvPicPr>
          <p:cNvPr id="36868" name="Picture 2" descr="C:\Users\xsx\Desktop\Bez tytułu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3" y="5214938"/>
            <a:ext cx="7307262"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304800" y="457200"/>
            <a:ext cx="8686800" cy="838200"/>
          </a:xfrm>
          <a:extLst/>
        </p:spPr>
        <p:txBody>
          <a:bodyPr>
            <a:normAutofit/>
          </a:bodyPr>
          <a:lstStyle/>
          <a:p>
            <a:pPr eaLnBrk="1" fontAlgn="auto" hangingPunct="1">
              <a:spcAft>
                <a:spcPts val="0"/>
              </a:spcAft>
              <a:defRPr/>
            </a:pPr>
            <a:r>
              <a:rPr lang="pl-PL" sz="3600" kern="1200" cap="all" dirty="0">
                <a:effectLst>
                  <a:reflection blurRad="12700" stA="48000" endA="300" endPos="55000" dir="5400000" sy="-90000" algn="bl" rotWithShape="0"/>
                </a:effectLst>
              </a:rPr>
              <a:t>WPŁYW NA LUDZKIE ZDROWIE</a:t>
            </a:r>
          </a:p>
        </p:txBody>
      </p:sp>
      <p:sp>
        <p:nvSpPr>
          <p:cNvPr id="37891" name="Symbol zastępczy zawartości 2"/>
          <p:cNvSpPr>
            <a:spLocks noGrp="1"/>
          </p:cNvSpPr>
          <p:nvPr>
            <p:ph idx="4294967295"/>
          </p:nvPr>
        </p:nvSpPr>
        <p:spPr>
          <a:xfrm>
            <a:off x="285750" y="1285875"/>
            <a:ext cx="4071938" cy="5286375"/>
          </a:xfrm>
        </p:spPr>
        <p:txBody>
          <a:bodyPr/>
          <a:lstStyle/>
          <a:p>
            <a:pPr eaLnBrk="1" hangingPunct="1">
              <a:buFontTx/>
              <a:buNone/>
            </a:pPr>
            <a:r>
              <a:rPr lang="pl-PL" smtClean="0"/>
              <a:t>		</a:t>
            </a:r>
            <a:r>
              <a:rPr lang="pl-PL" sz="1800" smtClean="0"/>
              <a:t>Z czynników mogących wpływać na zdrowie ludzkie najczęściej wymieniane są efekty akustyczne i optyczne generowane przez obracające się turbiny. Oprócz hałasu w zakresie słyszalnym turbiny wiatrowe generują infradźwięki, czyli fale w zakresie częstotliwości mniejszych od słyszalnych. Poziom tego hałasu jest zależny od przyjętej konstrukcji i waha się w granicach 100–107 dBA przy turbinie. Maleje</a:t>
            </a:r>
            <a:br>
              <a:rPr lang="pl-PL" sz="1800" smtClean="0"/>
            </a:br>
            <a:r>
              <a:rPr lang="pl-PL" sz="1800" smtClean="0"/>
              <a:t>w miarę oddalania się od niej. </a:t>
            </a:r>
          </a:p>
          <a:p>
            <a:pPr eaLnBrk="1" hangingPunct="1">
              <a:buFontTx/>
              <a:buNone/>
            </a:pPr>
            <a:endParaRPr lang="pl-PL" sz="1800" smtClean="0"/>
          </a:p>
          <a:p>
            <a:pPr eaLnBrk="1" hangingPunct="1">
              <a:buFontTx/>
              <a:buNone/>
            </a:pPr>
            <a:endParaRPr lang="pl-PL" sz="1800" smtClean="0"/>
          </a:p>
        </p:txBody>
      </p:sp>
      <p:pic>
        <p:nvPicPr>
          <p:cNvPr id="37892" name="Picture 2" descr="Plik:Greenpark wind turbine ar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219200"/>
            <a:ext cx="3467100" cy="451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Rectangle 5"/>
          <p:cNvSpPr>
            <a:spLocks noChangeArrowheads="1"/>
          </p:cNvSpPr>
          <p:nvPr/>
        </p:nvSpPr>
        <p:spPr bwMode="auto">
          <a:xfrm>
            <a:off x="5029200" y="5867400"/>
            <a:ext cx="38862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l-PL" sz="1800"/>
              <a:t>Turbina wybudowana w złej lokalizacji.</a:t>
            </a:r>
          </a:p>
          <a:p>
            <a:pPr>
              <a:spcBef>
                <a:spcPct val="50000"/>
              </a:spcBef>
            </a:pPr>
            <a:r>
              <a:rPr lang="pl-PL" sz="1800"/>
              <a:t>	Berkshire, Anglia</a:t>
            </a:r>
          </a:p>
        </p:txBody>
      </p:sp>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304800" y="457200"/>
            <a:ext cx="8686800" cy="838200"/>
          </a:xfrm>
          <a:extLst/>
        </p:spPr>
        <p:txBody>
          <a:bodyPr>
            <a:normAutofit/>
          </a:bodyPr>
          <a:lstStyle/>
          <a:p>
            <a:pPr eaLnBrk="1" fontAlgn="auto" hangingPunct="1">
              <a:spcAft>
                <a:spcPts val="0"/>
              </a:spcAft>
              <a:defRPr/>
            </a:pPr>
            <a:r>
              <a:rPr lang="pl-PL" sz="3600" kern="1200" cap="all" dirty="0">
                <a:effectLst>
                  <a:reflection blurRad="12700" stA="48000" endA="300" endPos="55000" dir="5400000" sy="-90000" algn="bl" rotWithShape="0"/>
                </a:effectLst>
              </a:rPr>
              <a:t>Efekt migotania cieni</a:t>
            </a:r>
          </a:p>
        </p:txBody>
      </p:sp>
      <p:sp>
        <p:nvSpPr>
          <p:cNvPr id="38915" name="Symbol zastępczy zawartości 2"/>
          <p:cNvSpPr>
            <a:spLocks noGrp="1"/>
          </p:cNvSpPr>
          <p:nvPr>
            <p:ph idx="4294967295"/>
          </p:nvPr>
        </p:nvSpPr>
        <p:spPr>
          <a:xfrm>
            <a:off x="685800" y="1981200"/>
            <a:ext cx="7772400" cy="4419600"/>
          </a:xfrm>
        </p:spPr>
        <p:txBody>
          <a:bodyPr/>
          <a:lstStyle/>
          <a:p>
            <a:pPr eaLnBrk="1" hangingPunct="1">
              <a:buFontTx/>
              <a:buNone/>
            </a:pPr>
            <a:r>
              <a:rPr lang="pl-PL" sz="1800" smtClean="0"/>
              <a:t>		Obracające się łopaty wirnika turbiny wiatrowej rzucają na otaczające je tereny cień, powodując tzw. efekt migotania. Z efektem migotania cieni mamy do czynienia głównie w krótkich okresach dnia, w godzinach porannych</a:t>
            </a:r>
            <a:br>
              <a:rPr lang="pl-PL" sz="1800" smtClean="0"/>
            </a:br>
            <a:r>
              <a:rPr lang="pl-PL" sz="1800" smtClean="0"/>
              <a:t>i popołudniowych, gdy nisko położone na niebie słońce świeci zza turbiny,</a:t>
            </a:r>
            <a:br>
              <a:rPr lang="pl-PL" sz="1800" smtClean="0"/>
            </a:br>
            <a:r>
              <a:rPr lang="pl-PL" sz="1800" smtClean="0"/>
              <a:t>a cienie rzucane przez łopaty wirnika są mocno wydłużone. Jest on szczególnie zauważalny w okresie zimowym, kiedy to kąt padania promieni słonecznych jest stosunkowo mały.</a:t>
            </a:r>
          </a:p>
          <a:p>
            <a:pPr eaLnBrk="1" hangingPunct="1">
              <a:buFontTx/>
              <a:buNone/>
            </a:pPr>
            <a:r>
              <a:rPr lang="pl-PL" sz="1800" smtClean="0"/>
              <a:t>		Efekt ten jest przyczyną występowania zespołu objawów, na który składają się: zaburzenie i pogorszenie jakości snu, ból głowy, szum w uszach, zawroty głowy, nudności, pogorszenie ostrości widzenia, drażliwość, problemy z koncentracją i pamięcią oraz napady paniki, związane z uczuciem przemieszczania się lub drżenia wewnątrz ciała, które pojawia się zarówno</a:t>
            </a:r>
            <a:br>
              <a:rPr lang="pl-PL" sz="1800" smtClean="0"/>
            </a:br>
            <a:r>
              <a:rPr lang="pl-PL" sz="1800" smtClean="0"/>
              <a:t>w czasie snu, jak i na jawie. Objawy te występują, gdy badane osoby znajdują się w pobliżu turbin wiatrowych i samoistnie ustępują, gdy się od nich oddalają. </a:t>
            </a:r>
          </a:p>
        </p:txBody>
      </p:sp>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304800" y="457200"/>
            <a:ext cx="8686800" cy="838200"/>
          </a:xfrm>
          <a:extLst/>
        </p:spPr>
        <p:txBody>
          <a:bodyPr>
            <a:normAutofit/>
          </a:bodyPr>
          <a:lstStyle/>
          <a:p>
            <a:pPr eaLnBrk="1" fontAlgn="auto" hangingPunct="1">
              <a:spcAft>
                <a:spcPts val="0"/>
              </a:spcAft>
              <a:defRPr/>
            </a:pPr>
            <a:r>
              <a:rPr lang="pl-PL" sz="3600" kern="1200" cap="all" dirty="0">
                <a:effectLst>
                  <a:reflection blurRad="12700" stA="48000" endA="300" endPos="55000" dir="5400000" sy="-90000" algn="bl" rotWithShape="0"/>
                </a:effectLst>
              </a:rPr>
              <a:t>Efekt migotania cieni </a:t>
            </a:r>
            <a:r>
              <a:rPr lang="pl-PL" sz="3600" kern="1200" cap="all" dirty="0" err="1">
                <a:effectLst>
                  <a:reflection blurRad="12700" stA="48000" endA="300" endPos="55000" dir="5400000" sy="-90000" algn="bl" rotWithShape="0"/>
                </a:effectLst>
              </a:rPr>
              <a:t>cd</a:t>
            </a:r>
            <a:r>
              <a:rPr lang="pl-PL" sz="3600" kern="1200" cap="all" dirty="0">
                <a:effectLst>
                  <a:reflection blurRad="12700" stA="48000" endA="300" endPos="55000" dir="5400000" sy="-90000" algn="bl" rotWithShape="0"/>
                </a:effectLst>
              </a:rPr>
              <a:t>.</a:t>
            </a:r>
          </a:p>
        </p:txBody>
      </p:sp>
      <p:sp>
        <p:nvSpPr>
          <p:cNvPr id="39939" name="Symbol zastępczy zawartości 6"/>
          <p:cNvSpPr>
            <a:spLocks noGrp="1"/>
          </p:cNvSpPr>
          <p:nvPr>
            <p:ph idx="4294967295"/>
          </p:nvPr>
        </p:nvSpPr>
        <p:spPr>
          <a:xfrm>
            <a:off x="142875" y="1214438"/>
            <a:ext cx="8858250" cy="3071812"/>
          </a:xfrm>
        </p:spPr>
        <p:txBody>
          <a:bodyPr/>
          <a:lstStyle/>
          <a:p>
            <a:pPr eaLnBrk="1" hangingPunct="1">
              <a:lnSpc>
                <a:spcPct val="90000"/>
              </a:lnSpc>
              <a:buFontTx/>
              <a:buNone/>
            </a:pPr>
            <a:r>
              <a:rPr lang="pl-PL" sz="1800" smtClean="0"/>
              <a:t>		Intensywność zjawiska migotania cieni, a tym samym jego odbiór przez człowieka, uzależnione są od kilku czynników: </a:t>
            </a:r>
          </a:p>
          <a:p>
            <a:pPr eaLnBrk="1" hangingPunct="1">
              <a:lnSpc>
                <a:spcPct val="90000"/>
              </a:lnSpc>
              <a:buFontTx/>
              <a:buNone/>
            </a:pPr>
            <a:r>
              <a:rPr lang="pl-PL" sz="1800" smtClean="0"/>
              <a:t>	- wysokości wieży i średnicy wirnika,</a:t>
            </a:r>
          </a:p>
          <a:p>
            <a:pPr eaLnBrk="1" hangingPunct="1">
              <a:lnSpc>
                <a:spcPct val="90000"/>
              </a:lnSpc>
              <a:buFontTx/>
              <a:buNone/>
            </a:pPr>
            <a:r>
              <a:rPr lang="pl-PL" sz="1800" smtClean="0"/>
              <a:t>	- odległości „obserwatora” od farmy wiatrowej; im zabudowania są bardziej </a:t>
            </a:r>
          </a:p>
          <a:p>
            <a:pPr eaLnBrk="1" hangingPunct="1">
              <a:lnSpc>
                <a:spcPct val="90000"/>
              </a:lnSpc>
              <a:buFontTx/>
              <a:buNone/>
            </a:pPr>
            <a:r>
              <a:rPr lang="pl-PL" sz="1800" smtClean="0"/>
              <a:t>        oddalone od inwestycji, tym efekt migotania jest mniejszy. Zakłada się, że nie</a:t>
            </a:r>
          </a:p>
          <a:p>
            <a:pPr eaLnBrk="1" hangingPunct="1">
              <a:lnSpc>
                <a:spcPct val="90000"/>
              </a:lnSpc>
              <a:buFontTx/>
              <a:buNone/>
            </a:pPr>
            <a:r>
              <a:rPr lang="pl-PL" sz="1800" smtClean="0"/>
              <a:t>        jest on w ogóle dostrzegalny przy odległości równej 10-krotnej długości łopaty,</a:t>
            </a:r>
          </a:p>
          <a:p>
            <a:pPr eaLnBrk="1" hangingPunct="1">
              <a:lnSpc>
                <a:spcPct val="90000"/>
              </a:lnSpc>
              <a:buFontTx/>
              <a:buNone/>
            </a:pPr>
            <a:r>
              <a:rPr lang="pl-PL" sz="1800" smtClean="0"/>
              <a:t>	- obecności drzew pomiędzy turbiną wiatrową a „obserwatorem”; znajdujące</a:t>
            </a:r>
          </a:p>
          <a:p>
            <a:pPr eaLnBrk="1" hangingPunct="1">
              <a:lnSpc>
                <a:spcPct val="90000"/>
              </a:lnSpc>
              <a:buFontTx/>
              <a:buNone/>
            </a:pPr>
            <a:r>
              <a:rPr lang="pl-PL" sz="1800" smtClean="0"/>
              <a:t>        się pomiędzy turbiną wiatrową a „obserwatorem” drzewa znacznie redukują </a:t>
            </a:r>
          </a:p>
          <a:p>
            <a:pPr eaLnBrk="1" hangingPunct="1">
              <a:lnSpc>
                <a:spcPct val="90000"/>
              </a:lnSpc>
              <a:buFontTx/>
              <a:buNone/>
            </a:pPr>
            <a:r>
              <a:rPr lang="pl-PL" sz="1800" smtClean="0"/>
              <a:t>        efekt migotania cieni </a:t>
            </a:r>
          </a:p>
          <a:p>
            <a:pPr eaLnBrk="1" hangingPunct="1">
              <a:lnSpc>
                <a:spcPct val="90000"/>
              </a:lnSpc>
              <a:buFontTx/>
              <a:buNone/>
            </a:pPr>
            <a:r>
              <a:rPr lang="pl-PL" sz="1800" smtClean="0"/>
              <a:t> </a:t>
            </a:r>
          </a:p>
          <a:p>
            <a:pPr eaLnBrk="1" hangingPunct="1">
              <a:lnSpc>
                <a:spcPct val="90000"/>
              </a:lnSpc>
              <a:buFontTx/>
              <a:buNone/>
            </a:pPr>
            <a:endParaRPr lang="pl-PL" sz="1800" smtClean="0"/>
          </a:p>
          <a:p>
            <a:pPr eaLnBrk="1" hangingPunct="1">
              <a:lnSpc>
                <a:spcPct val="90000"/>
              </a:lnSpc>
              <a:buFontTx/>
              <a:buNone/>
            </a:pPr>
            <a:endParaRPr lang="pl-PL" sz="1800" smtClean="0"/>
          </a:p>
          <a:p>
            <a:pPr eaLnBrk="1" hangingPunct="1">
              <a:lnSpc>
                <a:spcPct val="90000"/>
              </a:lnSpc>
              <a:buFontTx/>
              <a:buNone/>
            </a:pPr>
            <a:endParaRPr lang="pl-PL" sz="1800" smtClean="0"/>
          </a:p>
        </p:txBody>
      </p:sp>
      <p:pic>
        <p:nvPicPr>
          <p:cNvPr id="39940" name="Picture 4" descr="C:\Users\xsx\Desktop\Obraz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3929063"/>
            <a:ext cx="6245225"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304800" y="457200"/>
            <a:ext cx="8686800" cy="838200"/>
          </a:xfrm>
          <a:extLst/>
        </p:spPr>
        <p:txBody>
          <a:bodyPr>
            <a:noAutofit/>
          </a:bodyPr>
          <a:lstStyle/>
          <a:p>
            <a:pPr eaLnBrk="1" fontAlgn="auto" hangingPunct="1">
              <a:spcAft>
                <a:spcPts val="0"/>
              </a:spcAft>
              <a:defRPr/>
            </a:pPr>
            <a:r>
              <a:rPr lang="pl-PL" sz="2800" kern="1200" cap="all" dirty="0">
                <a:effectLst>
                  <a:reflection blurRad="12700" stA="48000" endA="300" endPos="55000" dir="5400000" sy="-90000" algn="bl" rotWithShape="0"/>
                </a:effectLst>
              </a:rPr>
              <a:t>Wybór lokalizacji dla turbiny na terenie centrum kształcenia praktycznego</a:t>
            </a:r>
          </a:p>
        </p:txBody>
      </p:sp>
      <p:sp>
        <p:nvSpPr>
          <p:cNvPr id="40963" name="Symbol zastępczy zawartości 2"/>
          <p:cNvSpPr>
            <a:spLocks noGrp="1"/>
          </p:cNvSpPr>
          <p:nvPr>
            <p:ph idx="4294967295"/>
          </p:nvPr>
        </p:nvSpPr>
        <p:spPr>
          <a:xfrm>
            <a:off x="142875" y="1428750"/>
            <a:ext cx="8848725" cy="5286375"/>
          </a:xfrm>
        </p:spPr>
        <p:txBody>
          <a:bodyPr/>
          <a:lstStyle/>
          <a:p>
            <a:pPr eaLnBrk="1" hangingPunct="1">
              <a:buFontTx/>
              <a:buNone/>
            </a:pPr>
            <a:endParaRPr lang="pl-PL" smtClean="0"/>
          </a:p>
        </p:txBody>
      </p:sp>
      <p:pic>
        <p:nvPicPr>
          <p:cNvPr id="40964" name="Picture 2" descr="C:\Users\xsx\Desktop\Bez tytułu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0" y="1585913"/>
            <a:ext cx="7402513"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5122" name="Tytuł 1"/>
          <p:cNvSpPr>
            <a:spLocks noGrp="1"/>
          </p:cNvSpPr>
          <p:nvPr>
            <p:ph type="title" idx="4294967295"/>
          </p:nvPr>
        </p:nvSpPr>
        <p:spPr>
          <a:xfrm>
            <a:off x="630238" y="0"/>
            <a:ext cx="7886700" cy="1144588"/>
          </a:xfrm>
        </p:spPr>
        <p:txBody>
          <a:bodyPr anchor="b"/>
          <a:lstStyle/>
          <a:p>
            <a:pPr eaLnBrk="1" hangingPunct="1"/>
            <a:r>
              <a:rPr lang="pl-PL" sz="7500" smtClean="0">
                <a:solidFill>
                  <a:srgbClr val="FFFF00"/>
                </a:solidFill>
              </a:rPr>
              <a:t>Wprowadzenie:</a:t>
            </a:r>
          </a:p>
        </p:txBody>
      </p:sp>
      <p:sp>
        <p:nvSpPr>
          <p:cNvPr id="5123" name="Symbol zastępczy zawartości 2"/>
          <p:cNvSpPr>
            <a:spLocks noGrp="1"/>
          </p:cNvSpPr>
          <p:nvPr>
            <p:ph idx="4294967295"/>
          </p:nvPr>
        </p:nvSpPr>
        <p:spPr>
          <a:xfrm>
            <a:off x="0" y="1341438"/>
            <a:ext cx="5761038" cy="5327650"/>
          </a:xfrm>
        </p:spPr>
        <p:txBody>
          <a:bodyPr/>
          <a:lstStyle/>
          <a:p>
            <a:pPr marL="0" indent="0" algn="ctr" eaLnBrk="1" hangingPunct="1">
              <a:lnSpc>
                <a:spcPct val="110000"/>
              </a:lnSpc>
              <a:buClr>
                <a:srgbClr val="B2D0B4"/>
              </a:buClr>
              <a:buFontTx/>
              <a:buNone/>
            </a:pPr>
            <a:r>
              <a:rPr lang="pl-PL" b="1" smtClean="0">
                <a:solidFill>
                  <a:srgbClr val="FF0000"/>
                </a:solidFill>
              </a:rPr>
              <a:t>Fotowoltaika</a:t>
            </a:r>
            <a:r>
              <a:rPr lang="pl-PL" smtClean="0">
                <a:solidFill>
                  <a:srgbClr val="92D050"/>
                </a:solidFill>
              </a:rPr>
              <a:t> - dziedzina nauki i techniki zajmująca się przetwarzaniem światła słonecznego na energię elektryczną przy wykorzystaniu zjawiska fotowoltaicznego. </a:t>
            </a:r>
          </a:p>
          <a:p>
            <a:pPr marL="0" indent="0" algn="ctr" eaLnBrk="1" hangingPunct="1">
              <a:lnSpc>
                <a:spcPct val="110000"/>
              </a:lnSpc>
              <a:buClr>
                <a:srgbClr val="B2D0B4"/>
              </a:buClr>
              <a:buFontTx/>
              <a:buNone/>
            </a:pPr>
            <a:r>
              <a:rPr lang="pl-PL" smtClean="0">
                <a:solidFill>
                  <a:srgbClr val="92D050"/>
                </a:solidFill>
              </a:rPr>
              <a:t>Zjawisko to jako pierwszy zauważył w roku 1839 A. E. Becquerel (użył tlenku miedzi zanurzonego w elektrolicie).</a:t>
            </a:r>
            <a:endParaRPr lang="pl-PL" smtClean="0">
              <a:solidFill>
                <a:srgbClr val="92D050"/>
              </a:solidFill>
              <a:sym typeface="Wingdings" pitchFamily="2" charset="2"/>
            </a:endParaRPr>
          </a:p>
        </p:txBody>
      </p:sp>
      <p:pic>
        <p:nvPicPr>
          <p:cNvPr id="5124" name="Picture 2" descr="http://neutrino.fuw.edu.pl/edu_pict/becquerel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4700" y="1219200"/>
            <a:ext cx="3289300"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304800" y="457200"/>
            <a:ext cx="8686800" cy="838200"/>
          </a:xfrm>
          <a:extLst/>
        </p:spPr>
        <p:txBody>
          <a:bodyPr>
            <a:normAutofit fontScale="90000"/>
          </a:bodyPr>
          <a:lstStyle/>
          <a:p>
            <a:pPr eaLnBrk="1" fontAlgn="auto" hangingPunct="1">
              <a:spcAft>
                <a:spcPts val="0"/>
              </a:spcAft>
              <a:defRPr/>
            </a:pPr>
            <a:r>
              <a:rPr lang="pl-PL" sz="3600" kern="1200" cap="all" dirty="0">
                <a:effectLst>
                  <a:reflection blurRad="12700" stA="48000" endA="300" endPos="55000" dir="5400000" sy="-90000" algn="bl" rotWithShape="0"/>
                </a:effectLst>
              </a:rPr>
              <a:t>Wybór lokalizacji dla turbiny na terenie centrum kształcenia praktycznego </a:t>
            </a:r>
            <a:r>
              <a:rPr lang="pl-PL" sz="3600" kern="1200" cap="all" dirty="0" err="1">
                <a:effectLst>
                  <a:reflection blurRad="12700" stA="48000" endA="300" endPos="55000" dir="5400000" sy="-90000" algn="bl" rotWithShape="0"/>
                </a:effectLst>
              </a:rPr>
              <a:t>cd</a:t>
            </a:r>
            <a:r>
              <a:rPr lang="pl-PL" sz="3600" kern="1200" cap="all" dirty="0">
                <a:effectLst>
                  <a:reflection blurRad="12700" stA="48000" endA="300" endPos="55000" dir="5400000" sy="-90000" algn="bl" rotWithShape="0"/>
                </a:effectLst>
              </a:rPr>
              <a:t>.</a:t>
            </a:r>
          </a:p>
        </p:txBody>
      </p:sp>
      <p:sp>
        <p:nvSpPr>
          <p:cNvPr id="41987" name="Symbol zastępczy zawartości 2"/>
          <p:cNvSpPr>
            <a:spLocks noGrp="1"/>
          </p:cNvSpPr>
          <p:nvPr>
            <p:ph idx="4294967295"/>
          </p:nvPr>
        </p:nvSpPr>
        <p:spPr>
          <a:xfrm>
            <a:off x="685800" y="1524000"/>
            <a:ext cx="7772400" cy="4114800"/>
          </a:xfrm>
        </p:spPr>
        <p:txBody>
          <a:bodyPr/>
          <a:lstStyle/>
          <a:p>
            <a:pPr eaLnBrk="1" hangingPunct="1">
              <a:buFontTx/>
              <a:buNone/>
            </a:pPr>
            <a:r>
              <a:rPr lang="pl-PL" sz="1800" smtClean="0"/>
              <a:t>		Niebieską strzałką oznaczony został blok mieszkalny o dwunastu kondygnacjach. Budynek ten w sposób oczywisty burzy równomierny</a:t>
            </a:r>
            <a:br>
              <a:rPr lang="pl-PL" sz="1800" smtClean="0"/>
            </a:br>
            <a:r>
              <a:rPr lang="pl-PL" sz="1800" smtClean="0"/>
              <a:t>i naturalny przepływ mas powietrza, co niekorzystnie wpływa na wyniki pracy turbiny umieszczonej w jego sąsiedztwie, zwłaszcza, biorąc pod uwagę to, że na terenie Polski przeważają wiatry na osi zachód – wschód, czyli od strony owego budynku. Miejsce to nie może być brane pod uwagę przy planowaniu rozmieszczenia systemu turbin wiatrowych.</a:t>
            </a:r>
          </a:p>
          <a:p>
            <a:pPr eaLnBrk="1" hangingPunct="1">
              <a:buFontTx/>
              <a:buNone/>
            </a:pPr>
            <a:r>
              <a:rPr lang="pl-PL" sz="1800" smtClean="0"/>
              <a:t>		Na poniższym zdjęciu pokazano: </a:t>
            </a:r>
          </a:p>
          <a:p>
            <a:pPr eaLnBrk="1" hangingPunct="1">
              <a:buFontTx/>
              <a:buNone/>
            </a:pPr>
            <a:r>
              <a:rPr lang="pl-PL" sz="1800" smtClean="0"/>
              <a:t>	blok mieszkalny (po lewej stronie),            teren CKP (po prawej stronie)</a:t>
            </a:r>
          </a:p>
        </p:txBody>
      </p:sp>
      <p:pic>
        <p:nvPicPr>
          <p:cNvPr id="41988" name="Picture 2" descr="C:\Users\xsx\Desktop\Bez tytułu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4210050"/>
            <a:ext cx="7026275"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304800" y="457200"/>
            <a:ext cx="8686800" cy="838200"/>
          </a:xfrm>
          <a:extLst/>
        </p:spPr>
        <p:txBody>
          <a:bodyPr>
            <a:normAutofit fontScale="90000"/>
          </a:bodyPr>
          <a:lstStyle/>
          <a:p>
            <a:pPr eaLnBrk="1" fontAlgn="auto" hangingPunct="1">
              <a:spcAft>
                <a:spcPts val="0"/>
              </a:spcAft>
              <a:defRPr/>
            </a:pPr>
            <a:r>
              <a:rPr lang="pl-PL" sz="3600" kern="1200" cap="all" dirty="0">
                <a:effectLst>
                  <a:reflection blurRad="12700" stA="48000" endA="300" endPos="55000" dir="5400000" sy="-90000" algn="bl" rotWithShape="0"/>
                </a:effectLst>
              </a:rPr>
              <a:t>Wybór lokalizacji dla turbiny na terenie centrum kształcenia praktycznego </a:t>
            </a:r>
            <a:r>
              <a:rPr lang="pl-PL" sz="3600" kern="1200" cap="all" dirty="0" err="1">
                <a:effectLst>
                  <a:reflection blurRad="12700" stA="48000" endA="300" endPos="55000" dir="5400000" sy="-90000" algn="bl" rotWithShape="0"/>
                </a:effectLst>
              </a:rPr>
              <a:t>cd</a:t>
            </a:r>
            <a:r>
              <a:rPr lang="pl-PL" sz="3600" kern="1200" cap="all" dirty="0">
                <a:effectLst>
                  <a:reflection blurRad="12700" stA="48000" endA="300" endPos="55000" dir="5400000" sy="-90000" algn="bl" rotWithShape="0"/>
                </a:effectLst>
              </a:rPr>
              <a:t>.</a:t>
            </a:r>
          </a:p>
        </p:txBody>
      </p:sp>
      <p:sp>
        <p:nvSpPr>
          <p:cNvPr id="43011" name="Symbol zastępczy zawartości 2"/>
          <p:cNvSpPr>
            <a:spLocks noGrp="1"/>
          </p:cNvSpPr>
          <p:nvPr>
            <p:ph idx="4294967295"/>
          </p:nvPr>
        </p:nvSpPr>
        <p:spPr>
          <a:xfrm>
            <a:off x="0" y="1524000"/>
            <a:ext cx="9144000" cy="4114800"/>
          </a:xfrm>
        </p:spPr>
        <p:txBody>
          <a:bodyPr/>
          <a:lstStyle/>
          <a:p>
            <a:pPr eaLnBrk="1" hangingPunct="1">
              <a:buFontTx/>
              <a:buNone/>
            </a:pPr>
            <a:r>
              <a:rPr lang="pl-PL" sz="1800" smtClean="0"/>
              <a:t>		Zieloną strzałką oznaczone zostało osiedle bloków o pięciu kondygnacjach.</a:t>
            </a:r>
          </a:p>
          <a:p>
            <a:pPr eaLnBrk="1" hangingPunct="1">
              <a:buFontTx/>
              <a:buNone/>
            </a:pPr>
            <a:r>
              <a:rPr lang="pl-PL" sz="1800" smtClean="0"/>
              <a:t>	Budynki te mimo swej niedużej wysokości w porównaniu do poprzedniego obiektu oraz większej odległości od Centrum Kształcenia Praktycznego stanowią realną przeszkodę i mają znaczący wpływ na układ przemieszczających się mas powietrza. Jest ich dużo przez co tworzą się tam lokalne zawirowania oraz wiatry tunelowe, których cechą jest zwiększona prędkość oraz porywistość.</a:t>
            </a:r>
          </a:p>
        </p:txBody>
      </p:sp>
      <p:pic>
        <p:nvPicPr>
          <p:cNvPr id="43012" name="Picture 2" descr="C:\Users\xsx\Desktop\Bez tytułu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3500438"/>
            <a:ext cx="848836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304800" y="457200"/>
            <a:ext cx="8686800" cy="838200"/>
          </a:xfrm>
          <a:extLst/>
        </p:spPr>
        <p:txBody>
          <a:bodyPr>
            <a:normAutofit fontScale="90000"/>
          </a:bodyPr>
          <a:lstStyle/>
          <a:p>
            <a:pPr eaLnBrk="1" fontAlgn="auto" hangingPunct="1">
              <a:spcAft>
                <a:spcPts val="0"/>
              </a:spcAft>
              <a:defRPr/>
            </a:pPr>
            <a:r>
              <a:rPr lang="pl-PL" sz="3600" kern="1200" cap="all" dirty="0">
                <a:effectLst>
                  <a:reflection blurRad="12700" stA="48000" endA="300" endPos="55000" dir="5400000" sy="-90000" algn="bl" rotWithShape="0"/>
                </a:effectLst>
              </a:rPr>
              <a:t>Wybór lokalizacji dla turbiny na terenie centrum kształcenia praktycznego </a:t>
            </a:r>
            <a:r>
              <a:rPr lang="pl-PL" sz="3600" kern="1200" cap="all" dirty="0" err="1">
                <a:effectLst>
                  <a:reflection blurRad="12700" stA="48000" endA="300" endPos="55000" dir="5400000" sy="-90000" algn="bl" rotWithShape="0"/>
                </a:effectLst>
              </a:rPr>
              <a:t>cd</a:t>
            </a:r>
            <a:r>
              <a:rPr lang="pl-PL" sz="3600" kern="1200" cap="all" dirty="0">
                <a:effectLst>
                  <a:reflection blurRad="12700" stA="48000" endA="300" endPos="55000" dir="5400000" sy="-90000" algn="bl" rotWithShape="0"/>
                </a:effectLst>
              </a:rPr>
              <a:t>.</a:t>
            </a:r>
          </a:p>
        </p:txBody>
      </p:sp>
      <p:sp>
        <p:nvSpPr>
          <p:cNvPr id="44035" name="Symbol zastępczy zawartości 2"/>
          <p:cNvSpPr>
            <a:spLocks noGrp="1"/>
          </p:cNvSpPr>
          <p:nvPr>
            <p:ph idx="4294967295"/>
          </p:nvPr>
        </p:nvSpPr>
        <p:spPr>
          <a:xfrm>
            <a:off x="285750" y="1557338"/>
            <a:ext cx="8686800" cy="1228725"/>
          </a:xfrm>
        </p:spPr>
        <p:txBody>
          <a:bodyPr/>
          <a:lstStyle/>
          <a:p>
            <a:pPr eaLnBrk="1" hangingPunct="1">
              <a:buFontTx/>
              <a:buNone/>
            </a:pPr>
            <a:r>
              <a:rPr lang="pl-PL" sz="1800" smtClean="0"/>
              <a:t>		Najbardziej korzystną lokalizacją byłoby południowe skrzydło, z uwagi na otaczające osiedle domów jednorodzinnych o niskich wysokościach i rzadkiej zabudowie oraz bezpośrednie wystawienie na wiatry lokalnie tam wiejące. </a:t>
            </a:r>
          </a:p>
          <a:p>
            <a:pPr eaLnBrk="1" hangingPunct="1">
              <a:buFontTx/>
              <a:buNone/>
            </a:pPr>
            <a:r>
              <a:rPr lang="pl-PL" sz="1800" smtClean="0"/>
              <a:t>	Gwiazdką zostało oznaczone miejsce najbardziej dogodne do ustawienia turbiny.</a:t>
            </a:r>
          </a:p>
        </p:txBody>
      </p:sp>
      <p:pic>
        <p:nvPicPr>
          <p:cNvPr id="44036" name="Picture 2" descr="C:\Users\xsx\Desktop\Bez tytułu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2786063"/>
            <a:ext cx="7380288"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304800" y="457200"/>
            <a:ext cx="8686800" cy="838200"/>
          </a:xfrm>
          <a:extLst/>
        </p:spPr>
        <p:txBody>
          <a:bodyPr>
            <a:normAutofit fontScale="90000"/>
          </a:bodyPr>
          <a:lstStyle/>
          <a:p>
            <a:pPr eaLnBrk="1" fontAlgn="auto" hangingPunct="1">
              <a:spcAft>
                <a:spcPts val="0"/>
              </a:spcAft>
              <a:defRPr/>
            </a:pPr>
            <a:r>
              <a:rPr lang="pl-PL" sz="3600" kern="1200" cap="all" dirty="0">
                <a:effectLst>
                  <a:reflection blurRad="12700" stA="48000" endA="300" endPos="55000" dir="5400000" sy="-90000" algn="bl" rotWithShape="0"/>
                </a:effectLst>
              </a:rPr>
              <a:t>Wybór turbiny z oferowanych na rynku</a:t>
            </a:r>
          </a:p>
        </p:txBody>
      </p:sp>
      <p:sp>
        <p:nvSpPr>
          <p:cNvPr id="45059" name="Symbol zastępczy zawartości 2"/>
          <p:cNvSpPr>
            <a:spLocks noGrp="1"/>
          </p:cNvSpPr>
          <p:nvPr>
            <p:ph idx="4294967295"/>
          </p:nvPr>
        </p:nvSpPr>
        <p:spPr>
          <a:xfrm>
            <a:off x="0" y="1285875"/>
            <a:ext cx="8991600" cy="5168900"/>
          </a:xfrm>
        </p:spPr>
        <p:txBody>
          <a:bodyPr/>
          <a:lstStyle/>
          <a:p>
            <a:pPr eaLnBrk="1" hangingPunct="1">
              <a:buFontTx/>
              <a:buNone/>
            </a:pPr>
            <a:r>
              <a:rPr lang="pl-PL" sz="2800" smtClean="0"/>
              <a:t>		Na rynku najbardziej odpowiednim modelem dla naszego zastosowania jest SWV 500 produkowany przez firmę RMS Polska. Jego moc znamionowa to 500W przy napięciu 24V.</a:t>
            </a:r>
          </a:p>
        </p:txBody>
      </p:sp>
      <p:pic>
        <p:nvPicPr>
          <p:cNvPr id="45060" name="Picture 2" descr="C:\Users\321ha_000\Desktop\Bez tytułu.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3068638"/>
            <a:ext cx="2093913" cy="346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C:\Users\321ha_000\Desktop\Bez tytułu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9313" y="2857500"/>
            <a:ext cx="2828925"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C:\Users\321ha_000\Desktop\Bez tytułu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4625" y="2857500"/>
            <a:ext cx="2819400"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304800" y="457200"/>
            <a:ext cx="8686800" cy="838200"/>
          </a:xfrm>
          <a:extLst/>
        </p:spPr>
        <p:txBody>
          <a:bodyPr>
            <a:normAutofit/>
          </a:bodyPr>
          <a:lstStyle/>
          <a:p>
            <a:pPr eaLnBrk="1" fontAlgn="auto" hangingPunct="1">
              <a:spcAft>
                <a:spcPts val="0"/>
              </a:spcAft>
              <a:defRPr/>
            </a:pPr>
            <a:r>
              <a:rPr lang="pl-PL" sz="3600" kern="1200" cap="all" dirty="0">
                <a:effectLst>
                  <a:reflection blurRad="12700" stA="48000" endA="300" endPos="55000" dir="5400000" sy="-90000" algn="bl" rotWithShape="0"/>
                </a:effectLst>
              </a:rPr>
              <a:t>akumulatory</a:t>
            </a:r>
          </a:p>
        </p:txBody>
      </p:sp>
      <p:sp>
        <p:nvSpPr>
          <p:cNvPr id="46083" name="Symbol zastępczy zawartości 2"/>
          <p:cNvSpPr>
            <a:spLocks noGrp="1"/>
          </p:cNvSpPr>
          <p:nvPr>
            <p:ph idx="4294967295"/>
          </p:nvPr>
        </p:nvSpPr>
        <p:spPr>
          <a:xfrm>
            <a:off x="142875" y="1214438"/>
            <a:ext cx="8829675" cy="4525962"/>
          </a:xfrm>
        </p:spPr>
        <p:txBody>
          <a:bodyPr/>
          <a:lstStyle/>
          <a:p>
            <a:pPr eaLnBrk="1" hangingPunct="1">
              <a:lnSpc>
                <a:spcPct val="90000"/>
              </a:lnSpc>
              <a:buFontTx/>
              <a:buNone/>
            </a:pPr>
            <a:r>
              <a:rPr lang="pl-PL" smtClean="0"/>
              <a:t>		</a:t>
            </a:r>
            <a:r>
              <a:rPr lang="pl-PL" sz="1800" smtClean="0"/>
              <a:t>Do wcześniej wybranego modelu turbiny zaleca się użyć dwóch akumulatorów</a:t>
            </a:r>
            <a:br>
              <a:rPr lang="pl-PL" sz="1800" smtClean="0"/>
            </a:br>
            <a:r>
              <a:rPr lang="pl-PL" sz="1800" smtClean="0"/>
              <a:t>o pojemności 110 Ah każdy. Najkorzystniej prezentuje się  akumulator żelowy MoverPlus o oznaczeniu MP-EV 12V 110Ah. Przy jego konstruowaniu brane pod uwagę zostały również systemy OZE, przez co przystosowany jest do pracy cyklicznej.  Gwarantuje też pełny powrót ze stanu głębokiego rozładowania, nawet jeśli ładowanie ma miejsce po jakimś czasie. Niewątpliwe zalety tego modelu to odporność na pracę przy niestabilnej sieci zasilającej oraz codzienne, powtarzające się rozładowania.</a:t>
            </a:r>
          </a:p>
          <a:p>
            <a:pPr eaLnBrk="1" hangingPunct="1">
              <a:lnSpc>
                <a:spcPct val="90000"/>
              </a:lnSpc>
              <a:buFontTx/>
              <a:buNone/>
            </a:pPr>
            <a:r>
              <a:rPr lang="pl-PL" sz="1800" smtClean="0"/>
              <a:t>	</a:t>
            </a:r>
          </a:p>
          <a:p>
            <a:pPr eaLnBrk="1" hangingPunct="1">
              <a:lnSpc>
                <a:spcPct val="90000"/>
              </a:lnSpc>
              <a:buFontTx/>
              <a:buNone/>
            </a:pPr>
            <a:endParaRPr lang="pl-PL" sz="1800" smtClean="0"/>
          </a:p>
          <a:p>
            <a:pPr eaLnBrk="1" hangingPunct="1">
              <a:lnSpc>
                <a:spcPct val="90000"/>
              </a:lnSpc>
              <a:buFontTx/>
              <a:buNone/>
            </a:pPr>
            <a:r>
              <a:rPr lang="pl-PL" sz="1800" smtClean="0"/>
              <a:t>          </a:t>
            </a:r>
            <a:r>
              <a:rPr lang="pl-PL" sz="1800" u="sng" smtClean="0"/>
              <a:t>Specyfikacja: </a:t>
            </a:r>
          </a:p>
          <a:p>
            <a:pPr eaLnBrk="1" hangingPunct="1">
              <a:lnSpc>
                <a:spcPct val="90000"/>
              </a:lnSpc>
              <a:buFontTx/>
              <a:buNone/>
            </a:pPr>
            <a:endParaRPr lang="pl-PL" sz="1800" smtClean="0"/>
          </a:p>
          <a:p>
            <a:pPr eaLnBrk="1" hangingPunct="1">
              <a:lnSpc>
                <a:spcPct val="90000"/>
              </a:lnSpc>
              <a:buFontTx/>
              <a:buNone/>
            </a:pPr>
            <a:endParaRPr lang="pl-PL" sz="1800" smtClean="0"/>
          </a:p>
          <a:p>
            <a:pPr eaLnBrk="1" hangingPunct="1">
              <a:lnSpc>
                <a:spcPct val="90000"/>
              </a:lnSpc>
              <a:buFontTx/>
              <a:buNone/>
            </a:pPr>
            <a:endParaRPr lang="pl-PL" sz="1800" smtClean="0"/>
          </a:p>
          <a:p>
            <a:pPr eaLnBrk="1" hangingPunct="1">
              <a:lnSpc>
                <a:spcPct val="90000"/>
              </a:lnSpc>
              <a:buFontTx/>
              <a:buNone/>
            </a:pPr>
            <a:endParaRPr lang="pl-PL" sz="1800" smtClean="0"/>
          </a:p>
          <a:p>
            <a:pPr eaLnBrk="1" hangingPunct="1">
              <a:lnSpc>
                <a:spcPct val="90000"/>
              </a:lnSpc>
              <a:buFontTx/>
              <a:buNone/>
            </a:pPr>
            <a:r>
              <a:rPr lang="pl-PL" sz="1800" smtClean="0"/>
              <a:t>	</a:t>
            </a:r>
            <a:endParaRPr lang="pl-PL" u="sng" smtClean="0"/>
          </a:p>
        </p:txBody>
      </p:sp>
      <p:pic>
        <p:nvPicPr>
          <p:cNvPr id="46084" name="Picture 2" descr="C:\Users\321ha_000\Desktop\Bez tytułu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363913"/>
            <a:ext cx="4527550" cy="324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3" descr="C:\Users\321ha_000\Desktop\Bez tytuł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4221163"/>
            <a:ext cx="3949700"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304800" y="457200"/>
            <a:ext cx="8686800" cy="838200"/>
          </a:xfrm>
          <a:extLst/>
        </p:spPr>
        <p:txBody>
          <a:bodyPr>
            <a:normAutofit/>
          </a:bodyPr>
          <a:lstStyle/>
          <a:p>
            <a:pPr eaLnBrk="1" fontAlgn="auto" hangingPunct="1">
              <a:spcAft>
                <a:spcPts val="0"/>
              </a:spcAft>
              <a:defRPr/>
            </a:pPr>
            <a:r>
              <a:rPr lang="pl-PL" sz="3600" kern="1200" cap="all" dirty="0">
                <a:effectLst>
                  <a:reflection blurRad="12700" stA="48000" endA="300" endPos="55000" dir="5400000" sy="-90000" algn="bl" rotWithShape="0"/>
                </a:effectLst>
              </a:rPr>
              <a:t>HYBRYDOWE SYSTEMY ZASILANIA</a:t>
            </a:r>
          </a:p>
        </p:txBody>
      </p:sp>
      <p:sp>
        <p:nvSpPr>
          <p:cNvPr id="47107" name="Symbol zastępczy zawartości 2"/>
          <p:cNvSpPr>
            <a:spLocks noGrp="1"/>
          </p:cNvSpPr>
          <p:nvPr>
            <p:ph idx="4294967295"/>
          </p:nvPr>
        </p:nvSpPr>
        <p:spPr>
          <a:xfrm>
            <a:off x="285750" y="1643063"/>
            <a:ext cx="8686800" cy="4910137"/>
          </a:xfrm>
        </p:spPr>
        <p:txBody>
          <a:bodyPr/>
          <a:lstStyle/>
          <a:p>
            <a:pPr eaLnBrk="1" hangingPunct="1">
              <a:lnSpc>
                <a:spcPct val="80000"/>
              </a:lnSpc>
              <a:buFontTx/>
              <a:buNone/>
            </a:pPr>
            <a:r>
              <a:rPr lang="pl-PL" sz="3000" smtClean="0"/>
              <a:t>		  </a:t>
            </a:r>
            <a:r>
              <a:rPr lang="pl-PL" sz="1800" smtClean="0"/>
              <a:t>Hybrydowe systemy zasilania oparte są na współpracy turbiny wiatrowej</a:t>
            </a:r>
            <a:br>
              <a:rPr lang="pl-PL" sz="1800" smtClean="0"/>
            </a:br>
            <a:r>
              <a:rPr lang="pl-PL" sz="1800" smtClean="0"/>
              <a:t>i ogniw fotowoltaicznych. Idea powstania takiego systemu jest prosta, opiera się na ciągłym generowaniu energii. Oba systemy pracują niezależnie co jest ogromnym ich plusem, jeśli mamy wietrzny, pochmurny dzień to turbiny w większym stopni będą ładować akumulatory i na odwrót, przy bezwietrznym i słonecznym dniu, to ogniwa fotowoltaiczne dostarczą większość energii. Zależność ta istnieje też w cyklu dobowym, nocą przy braku słońca turbiny pracują, a od świtu do zmierzchu ogniwa również mają swój udział przy generowaniu energii. </a:t>
            </a:r>
          </a:p>
          <a:p>
            <a:pPr eaLnBrk="1" hangingPunct="1">
              <a:lnSpc>
                <a:spcPct val="80000"/>
              </a:lnSpc>
              <a:buFontTx/>
              <a:buNone/>
            </a:pPr>
            <a:r>
              <a:rPr lang="pl-PL" sz="1800" smtClean="0"/>
              <a:t>	</a:t>
            </a:r>
          </a:p>
          <a:p>
            <a:pPr eaLnBrk="1" hangingPunct="1">
              <a:lnSpc>
                <a:spcPct val="80000"/>
              </a:lnSpc>
              <a:buFontTx/>
              <a:buNone/>
            </a:pPr>
            <a:r>
              <a:rPr lang="pl-PL" sz="1800" smtClean="0"/>
              <a:t>	</a:t>
            </a:r>
          </a:p>
          <a:p>
            <a:pPr eaLnBrk="1" hangingPunct="1">
              <a:lnSpc>
                <a:spcPct val="80000"/>
              </a:lnSpc>
              <a:buFontTx/>
              <a:buNone/>
            </a:pPr>
            <a:endParaRPr lang="pl-PL" sz="1800" smtClean="0"/>
          </a:p>
          <a:p>
            <a:pPr eaLnBrk="1" hangingPunct="1">
              <a:lnSpc>
                <a:spcPct val="80000"/>
              </a:lnSpc>
              <a:buFontTx/>
              <a:buNone/>
            </a:pPr>
            <a:r>
              <a:rPr lang="pl-PL" sz="1800" smtClean="0"/>
              <a:t>	1. Turbina wiatrowa.</a:t>
            </a:r>
          </a:p>
          <a:p>
            <a:pPr eaLnBrk="1" hangingPunct="1">
              <a:lnSpc>
                <a:spcPct val="80000"/>
              </a:lnSpc>
              <a:buFontTx/>
              <a:buNone/>
            </a:pPr>
            <a:r>
              <a:rPr lang="pl-PL" sz="1800" smtClean="0"/>
              <a:t>	2. Ogniwa fotowoltaiczne.</a:t>
            </a:r>
          </a:p>
          <a:p>
            <a:pPr eaLnBrk="1" hangingPunct="1">
              <a:lnSpc>
                <a:spcPct val="80000"/>
              </a:lnSpc>
              <a:buFontTx/>
              <a:buNone/>
            </a:pPr>
            <a:r>
              <a:rPr lang="pl-PL" sz="1800" smtClean="0"/>
              <a:t>	3. Regulator ładownia.</a:t>
            </a:r>
          </a:p>
          <a:p>
            <a:pPr eaLnBrk="1" hangingPunct="1">
              <a:lnSpc>
                <a:spcPct val="80000"/>
              </a:lnSpc>
              <a:buFontTx/>
              <a:buNone/>
            </a:pPr>
            <a:r>
              <a:rPr lang="pl-PL" sz="1800" smtClean="0"/>
              <a:t>	4. Akumulatory.</a:t>
            </a:r>
          </a:p>
          <a:p>
            <a:pPr eaLnBrk="1" hangingPunct="1">
              <a:lnSpc>
                <a:spcPct val="80000"/>
              </a:lnSpc>
              <a:buFontTx/>
              <a:buNone/>
            </a:pPr>
            <a:r>
              <a:rPr lang="pl-PL" sz="1800" smtClean="0"/>
              <a:t>	5. Potencjalne odbiorniki na prąd stały.</a:t>
            </a:r>
          </a:p>
          <a:p>
            <a:pPr eaLnBrk="1" hangingPunct="1">
              <a:lnSpc>
                <a:spcPct val="80000"/>
              </a:lnSpc>
              <a:buFontTx/>
              <a:buNone/>
            </a:pPr>
            <a:r>
              <a:rPr lang="pl-PL" sz="1800" smtClean="0"/>
              <a:t>	6. Inverter.</a:t>
            </a:r>
          </a:p>
          <a:p>
            <a:pPr eaLnBrk="1" hangingPunct="1">
              <a:lnSpc>
                <a:spcPct val="80000"/>
              </a:lnSpc>
              <a:buFontTx/>
              <a:buNone/>
            </a:pPr>
            <a:r>
              <a:rPr lang="pl-PL" sz="1800" smtClean="0"/>
              <a:t>	7. Potencjalne odbiorniki na prąd przemienny.</a:t>
            </a:r>
          </a:p>
        </p:txBody>
      </p:sp>
      <p:pic>
        <p:nvPicPr>
          <p:cNvPr id="47108" name="Picture 2" descr="C:\Users\321ha_000\Desktop\Bez tytułu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125" y="3962400"/>
            <a:ext cx="4714875"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304800" y="457200"/>
            <a:ext cx="8686800" cy="838200"/>
          </a:xfrm>
          <a:extLst/>
        </p:spPr>
        <p:txBody>
          <a:bodyPr>
            <a:normAutofit/>
          </a:bodyPr>
          <a:lstStyle/>
          <a:p>
            <a:pPr eaLnBrk="1" fontAlgn="auto" hangingPunct="1">
              <a:spcAft>
                <a:spcPts val="0"/>
              </a:spcAft>
              <a:defRPr/>
            </a:pPr>
            <a:r>
              <a:rPr lang="pl-PL" sz="3600" kern="1200" cap="all" dirty="0">
                <a:effectLst>
                  <a:reflection blurRad="12700" stA="48000" endA="300" endPos="55000" dir="5400000" sy="-90000" algn="bl" rotWithShape="0"/>
                </a:effectLst>
              </a:rPr>
              <a:t>Autorzy pracy</a:t>
            </a:r>
          </a:p>
        </p:txBody>
      </p:sp>
      <p:sp>
        <p:nvSpPr>
          <p:cNvPr id="48131" name="Symbol zastępczy zawartości 2"/>
          <p:cNvSpPr>
            <a:spLocks noGrp="1"/>
          </p:cNvSpPr>
          <p:nvPr>
            <p:ph idx="4294967295"/>
          </p:nvPr>
        </p:nvSpPr>
        <p:spPr>
          <a:xfrm>
            <a:off x="0" y="1981200"/>
            <a:ext cx="9144000" cy="4876800"/>
          </a:xfrm>
        </p:spPr>
        <p:txBody>
          <a:bodyPr/>
          <a:lstStyle/>
          <a:p>
            <a:pPr eaLnBrk="1" hangingPunct="1">
              <a:buFontTx/>
              <a:buNone/>
            </a:pPr>
            <a:r>
              <a:rPr lang="pl-PL" smtClean="0"/>
              <a:t>	</a:t>
            </a:r>
            <a:r>
              <a:rPr lang="pl-PL" sz="2800" b="1" i="1" smtClean="0"/>
              <a:t>Daria Skolasińska</a:t>
            </a:r>
            <a:r>
              <a:rPr lang="pl-PL" sz="2800" smtClean="0"/>
              <a:t>: korekta tekstu, dobór akumulatorów, zapoznanie się z rynkiem turbin wiatrowych.</a:t>
            </a:r>
          </a:p>
          <a:p>
            <a:pPr eaLnBrk="1" hangingPunct="1">
              <a:buFontTx/>
              <a:buNone/>
            </a:pPr>
            <a:r>
              <a:rPr lang="pl-PL" sz="2800" smtClean="0"/>
              <a:t>	</a:t>
            </a:r>
            <a:r>
              <a:rPr lang="pl-PL" sz="2800" b="1" i="1" smtClean="0"/>
              <a:t>Mikołaj Krysiak</a:t>
            </a:r>
            <a:r>
              <a:rPr lang="pl-PL" sz="2800" smtClean="0"/>
              <a:t>: oddziaływanie na społeczeństwo, ustalenie potencjalnego miejsca ustawienia turbiny, rys historyczny, charakterystyka generatorów.</a:t>
            </a:r>
          </a:p>
          <a:p>
            <a:pPr eaLnBrk="1" hangingPunct="1">
              <a:buFontTx/>
              <a:buNone/>
            </a:pPr>
            <a:r>
              <a:rPr lang="pl-PL" sz="2800" i="1" smtClean="0"/>
              <a:t>	</a:t>
            </a:r>
            <a:r>
              <a:rPr lang="pl-PL" sz="2800" b="1" i="1" smtClean="0"/>
              <a:t>Maciej Będzieszak</a:t>
            </a:r>
            <a:r>
              <a:rPr lang="pl-PL" sz="2800" smtClean="0"/>
              <a:t>: nadzór merytoryczny, sprawdzenie ofert i wybranie odpowiedniej turbiny, obliczenia, wykonanie prezentacji, ustalenie przeszkód dla potencjalnej turbiny.</a:t>
            </a:r>
          </a:p>
        </p:txBody>
      </p:sp>
      <p:sp>
        <p:nvSpPr>
          <p:cNvPr id="48132" name="pole tekstowe 4"/>
          <p:cNvSpPr txBox="1">
            <a:spLocks noChangeArrowheads="1"/>
          </p:cNvSpPr>
          <p:nvPr/>
        </p:nvSpPr>
        <p:spPr bwMode="auto">
          <a:xfrm>
            <a:off x="7885113" y="5961063"/>
            <a:ext cx="9350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pl-PL" sz="1800">
                <a:hlinkClick r:id="rId2" action="ppaction://hlinksldjump"/>
              </a:rPr>
              <a:t>Powrót</a:t>
            </a:r>
            <a:endParaRPr lang="pl-PL"/>
          </a:p>
        </p:txBody>
      </p:sp>
    </p:spTree>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0">
          <a:gsLst>
            <a:gs pos="0">
              <a:srgbClr val="9AB5E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sp>
        <p:nvSpPr>
          <p:cNvPr id="49154" name="Tytuł 1"/>
          <p:cNvSpPr>
            <a:spLocks noGrp="1"/>
          </p:cNvSpPr>
          <p:nvPr>
            <p:ph type="title" idx="4294967295"/>
          </p:nvPr>
        </p:nvSpPr>
        <p:spPr>
          <a:xfrm>
            <a:off x="685800" y="188913"/>
            <a:ext cx="7772400" cy="1800225"/>
          </a:xfrm>
        </p:spPr>
        <p:txBody>
          <a:bodyPr/>
          <a:lstStyle/>
          <a:p>
            <a:pPr eaLnBrk="1" hangingPunct="1"/>
            <a:r>
              <a:rPr lang="pl-PL" sz="4000" i="1" smtClean="0"/>
              <a:t>Podgrzewanie wody w umywalni uczniowskiej za pomocą kolektorów słonecznych</a:t>
            </a:r>
            <a:endParaRPr lang="pl-PL" sz="4000" b="1" i="1" smtClean="0"/>
          </a:p>
        </p:txBody>
      </p:sp>
      <p:pic>
        <p:nvPicPr>
          <p:cNvPr id="49155" name="Picture 4" descr="http://www.galileaenergy.com/images/photo_of_kolektor_sloneczn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286000"/>
            <a:ext cx="5143500"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953735">
            <a:alpha val="58038"/>
          </a:srgbClr>
        </a:solidFill>
        <a:effectLst/>
      </p:bgPr>
    </p:bg>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457200" y="274638"/>
            <a:ext cx="8229600" cy="1143000"/>
          </a:xfrm>
          <a:extLst/>
        </p:spPr>
        <p:style>
          <a:lnRef idx="0">
            <a:schemeClr val="accent5"/>
          </a:lnRef>
          <a:fillRef idx="3">
            <a:schemeClr val="accent5"/>
          </a:fillRef>
          <a:effectRef idx="3">
            <a:schemeClr val="accent5"/>
          </a:effectRef>
          <a:fontRef idx="minor">
            <a:schemeClr val="lt1"/>
          </a:fontRef>
        </p:style>
        <p:txBody>
          <a:bodyPr rtlCol="0">
            <a:normAutofit/>
          </a:bodyPr>
          <a:lstStyle/>
          <a:p>
            <a:pPr eaLnBrk="1" fontAlgn="auto" hangingPunct="1">
              <a:spcAft>
                <a:spcPts val="0"/>
              </a:spcAft>
              <a:defRPr/>
            </a:pPr>
            <a:r>
              <a:rPr lang="pl-PL" i="1" kern="1200" dirty="0">
                <a:solidFill>
                  <a:schemeClr val="accent5">
                    <a:lumMod val="50000"/>
                  </a:schemeClr>
                </a:solidFill>
              </a:rPr>
              <a:t>Co to jest </a:t>
            </a:r>
            <a:r>
              <a:rPr lang="pl-PL" i="1" kern="1200" dirty="0" err="1">
                <a:solidFill>
                  <a:schemeClr val="accent5">
                    <a:lumMod val="50000"/>
                  </a:schemeClr>
                </a:solidFill>
              </a:rPr>
              <a:t>solar</a:t>
            </a:r>
            <a:r>
              <a:rPr lang="pl-PL" i="1" kern="1200" dirty="0">
                <a:solidFill>
                  <a:schemeClr val="accent5">
                    <a:lumMod val="50000"/>
                  </a:schemeClr>
                </a:solidFill>
              </a:rPr>
              <a:t> ?</a:t>
            </a:r>
          </a:p>
        </p:txBody>
      </p:sp>
      <p:sp>
        <p:nvSpPr>
          <p:cNvPr id="3" name="Symbol zastępczy zawartości 2"/>
          <p:cNvSpPr>
            <a:spLocks noGrp="1"/>
          </p:cNvSpPr>
          <p:nvPr>
            <p:ph idx="4294967295"/>
          </p:nvPr>
        </p:nvSpPr>
        <p:spPr>
          <a:solidFill>
            <a:schemeClr val="accent1">
              <a:lumMod val="60000"/>
              <a:lumOff val="40000"/>
            </a:schemeClr>
          </a:solidFill>
        </p:spPr>
        <p:txBody>
          <a:bodyPr>
            <a:normAutofit/>
          </a:bodyPr>
          <a:lstStyle/>
          <a:p>
            <a:pPr eaLnBrk="1" hangingPunct="1">
              <a:defRPr/>
            </a:pPr>
            <a:r>
              <a:rPr lang="pl-PL" smtClean="0"/>
              <a:t>Kolektor słoneczny – urządzenie do konwersji energii promieniowania słonecznego na ciepło. Energia słoneczna docierająca do kolektora zamieniana jest na energię cieplną nośnika ciepła, którym może być ciecz (glikol, woda) lub gaz</a:t>
            </a:r>
            <a:br>
              <a:rPr lang="pl-PL" smtClean="0"/>
            </a:br>
            <a:r>
              <a:rPr lang="pl-PL" smtClean="0"/>
              <a:t>(np. powietrze).</a:t>
            </a:r>
          </a:p>
          <a:p>
            <a:pPr eaLnBrk="1" hangingPunct="1">
              <a:defRPr/>
            </a:pPr>
            <a:endParaRPr lang="pl-PL" smtClean="0"/>
          </a:p>
        </p:txBody>
      </p:sp>
    </p:spTree>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8EB4E3"/>
        </a:solidFill>
        <a:effectLst/>
      </p:bgPr>
    </p:bg>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457200" y="274638"/>
            <a:ext cx="8229600" cy="1143000"/>
          </a:xfrm>
          <a:ln>
            <a:solidFill>
              <a:schemeClr val="accent2">
                <a:lumMod val="50000"/>
              </a:schemeClr>
            </a:solidFill>
          </a:ln>
          <a:effectLst>
            <a:glow rad="101600">
              <a:schemeClr val="accent6">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ormAutofit/>
          </a:bodyPr>
          <a:lstStyle/>
          <a:p>
            <a:pPr eaLnBrk="1" fontAlgn="auto" hangingPunct="1">
              <a:spcAft>
                <a:spcPts val="0"/>
              </a:spcAft>
              <a:defRPr/>
            </a:pPr>
            <a:r>
              <a:rPr lang="pl-PL" b="1" i="1" kern="1200" dirty="0"/>
              <a:t>Dlaczego warto zainstalować </a:t>
            </a:r>
            <a:r>
              <a:rPr lang="pl-PL" b="1" i="1" kern="1200" dirty="0" err="1"/>
              <a:t>solar</a:t>
            </a:r>
            <a:r>
              <a:rPr lang="pl-PL" b="1" i="1" kern="1200" dirty="0"/>
              <a:t> </a:t>
            </a:r>
          </a:p>
        </p:txBody>
      </p:sp>
      <p:sp>
        <p:nvSpPr>
          <p:cNvPr id="3" name="Symbol zastępczy zawartości 2"/>
          <p:cNvSpPr>
            <a:spLocks noGrp="1"/>
          </p:cNvSpPr>
          <p:nvPr>
            <p:ph idx="4294967295"/>
          </p:nvPr>
        </p:nvSpPr>
        <p:spPr>
          <a:xfrm>
            <a:off x="457200" y="1600200"/>
            <a:ext cx="8229600" cy="4525963"/>
          </a:xfrm>
          <a:extLst/>
        </p:spPr>
        <p:style>
          <a:lnRef idx="0">
            <a:schemeClr val="accent3"/>
          </a:lnRef>
          <a:fillRef idx="3">
            <a:schemeClr val="accent3"/>
          </a:fillRef>
          <a:effectRef idx="3">
            <a:schemeClr val="accent3"/>
          </a:effectRef>
          <a:fontRef idx="minor">
            <a:schemeClr val="lt1"/>
          </a:fontRef>
        </p:style>
        <p:txBody>
          <a:bodyPr>
            <a:normAutofit/>
          </a:bodyPr>
          <a:lstStyle>
            <a:lvl1pPr marL="342900" indent="-342900">
              <a:defRPr sz="2400">
                <a:solidFill>
                  <a:schemeClr val="tx1"/>
                </a:solidFill>
                <a:latin typeface="Times New Roman" pitchFamily="18" charset="0"/>
                <a:cs typeface="Times New Roman" pitchFamily="18" charset="0"/>
              </a:defRPr>
            </a:lvl1pPr>
            <a:lvl2pPr marL="742950" indent="-285750">
              <a:defRPr sz="2400">
                <a:solidFill>
                  <a:schemeClr val="tx1"/>
                </a:solidFill>
                <a:latin typeface="Times New Roman" pitchFamily="18" charset="0"/>
                <a:cs typeface="Times New Roman" pitchFamily="18" charset="0"/>
              </a:defRPr>
            </a:lvl2pPr>
            <a:lvl3pPr marL="1143000" indent="-228600">
              <a:defRPr sz="2400">
                <a:solidFill>
                  <a:schemeClr val="tx1"/>
                </a:solidFill>
                <a:latin typeface="Times New Roman" pitchFamily="18" charset="0"/>
                <a:cs typeface="Times New Roman" pitchFamily="18" charset="0"/>
              </a:defRPr>
            </a:lvl3pPr>
            <a:lvl4pPr marL="1600200" indent="-228600">
              <a:defRPr sz="2400">
                <a:solidFill>
                  <a:schemeClr val="tx1"/>
                </a:solidFill>
                <a:latin typeface="Times New Roman" pitchFamily="18" charset="0"/>
                <a:cs typeface="Times New Roman" pitchFamily="18" charset="0"/>
              </a:defRPr>
            </a:lvl4pPr>
            <a:lvl5pPr marL="2057400" indent="-228600">
              <a:defRPr sz="2400">
                <a:solidFill>
                  <a:schemeClr val="tx1"/>
                </a:solidFill>
                <a:latin typeface="Times New Roman" pitchFamily="18" charset="0"/>
                <a:cs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cs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cs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cs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cs typeface="Times New Roman" pitchFamily="18" charset="0"/>
              </a:defRPr>
            </a:lvl9pPr>
          </a:lstStyle>
          <a:p>
            <a:pPr eaLnBrk="1" hangingPunct="1">
              <a:lnSpc>
                <a:spcPct val="80000"/>
              </a:lnSpc>
              <a:buFont typeface="Arial" pitchFamily="34" charset="0"/>
              <a:buNone/>
              <a:defRPr/>
            </a:pPr>
            <a:r>
              <a:rPr lang="pl-PL" sz="2700" smtClean="0"/>
              <a:t>	</a:t>
            </a:r>
            <a:r>
              <a:rPr lang="pl-PL" sz="2700" smtClean="0">
                <a:cs typeface="Arial" pitchFamily="34" charset="0"/>
              </a:rPr>
              <a:t>Największą zaletą kolektorów słonecznych jest ich ekologiczny i oszczędny charakter. Kolektory słoneczne nie produkują bowiem spalin, a ich zastosowanie przyczynia się do ograniczenia emisji dwutlenku węgla do atmosfery i odciąża domowy budżet, gdyż korzystają one z darmowej energii słonecznej. Szacuje się, że dzięki zainstalowaniu</a:t>
            </a:r>
            <a:br>
              <a:rPr lang="pl-PL" sz="2700" smtClean="0">
                <a:cs typeface="Arial" pitchFamily="34" charset="0"/>
              </a:rPr>
            </a:br>
            <a:r>
              <a:rPr lang="pl-PL" sz="2700" smtClean="0">
                <a:cs typeface="Arial" pitchFamily="34" charset="0"/>
              </a:rPr>
              <a:t>w domu jednorodzinnym typowego zestawu solarnego dla trzy-czteroosobowej rodziny zużywającej dziennie</a:t>
            </a:r>
            <a:br>
              <a:rPr lang="pl-PL" sz="2700" smtClean="0">
                <a:cs typeface="Arial" pitchFamily="34" charset="0"/>
              </a:rPr>
            </a:br>
            <a:r>
              <a:rPr lang="pl-PL" sz="2700" smtClean="0">
                <a:cs typeface="Arial" pitchFamily="34" charset="0"/>
              </a:rPr>
              <a:t>150-200 l ciepłej wody użytkowej o temperaturze</a:t>
            </a:r>
            <a:br>
              <a:rPr lang="pl-PL" sz="2700" smtClean="0">
                <a:cs typeface="Arial" pitchFamily="34" charset="0"/>
              </a:rPr>
            </a:br>
            <a:r>
              <a:rPr lang="pl-PL" sz="2700" smtClean="0">
                <a:cs typeface="Arial" pitchFamily="34" charset="0"/>
              </a:rPr>
              <a:t>50°C można zmniejszyć zapotrzebowanie na ciepło</a:t>
            </a:r>
            <a:br>
              <a:rPr lang="pl-PL" sz="2700" smtClean="0">
                <a:cs typeface="Arial" pitchFamily="34" charset="0"/>
              </a:rPr>
            </a:br>
            <a:r>
              <a:rPr lang="pl-PL" sz="2700" smtClean="0">
                <a:cs typeface="Arial" pitchFamily="34" charset="0"/>
              </a:rPr>
              <a:t>z innych źródeł o 1500-2000 kWh rocznie. </a:t>
            </a:r>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6146" name="Tytuł 1"/>
          <p:cNvSpPr>
            <a:spLocks noGrp="1"/>
          </p:cNvSpPr>
          <p:nvPr>
            <p:ph type="title" idx="4294967295"/>
          </p:nvPr>
        </p:nvSpPr>
        <p:spPr>
          <a:xfrm>
            <a:off x="630238" y="0"/>
            <a:ext cx="7886700" cy="1144588"/>
          </a:xfrm>
        </p:spPr>
        <p:txBody>
          <a:bodyPr anchor="b"/>
          <a:lstStyle/>
          <a:p>
            <a:pPr eaLnBrk="1" hangingPunct="1"/>
            <a:r>
              <a:rPr lang="pl-PL" sz="7500" smtClean="0">
                <a:solidFill>
                  <a:srgbClr val="FFFF00"/>
                </a:solidFill>
              </a:rPr>
              <a:t>Wprowadzenie:</a:t>
            </a:r>
          </a:p>
        </p:txBody>
      </p:sp>
      <p:sp>
        <p:nvSpPr>
          <p:cNvPr id="6147" name="Symbol zastępczy zawartości 2"/>
          <p:cNvSpPr>
            <a:spLocks noGrp="1"/>
          </p:cNvSpPr>
          <p:nvPr>
            <p:ph idx="4294967295"/>
          </p:nvPr>
        </p:nvSpPr>
        <p:spPr>
          <a:xfrm>
            <a:off x="5275263" y="762000"/>
            <a:ext cx="3868737" cy="5795963"/>
          </a:xfrm>
        </p:spPr>
        <p:txBody>
          <a:bodyPr/>
          <a:lstStyle/>
          <a:p>
            <a:pPr marL="0" indent="0" algn="ctr" eaLnBrk="1" hangingPunct="1">
              <a:lnSpc>
                <a:spcPct val="110000"/>
              </a:lnSpc>
              <a:buClr>
                <a:srgbClr val="B2D0B4"/>
              </a:buClr>
              <a:buFontTx/>
              <a:buNone/>
            </a:pPr>
            <a:r>
              <a:rPr lang="pl-PL" smtClean="0">
                <a:solidFill>
                  <a:srgbClr val="92D050"/>
                </a:solidFill>
              </a:rPr>
              <a:t>Głównym surowcem do produkcji ogniw fotoelektrycznych jest krzem - jeden z podstawowych składników naszej Planety, ale niestety najrzadziej występująca jego odmiana - krzem krystaliczny. </a:t>
            </a:r>
            <a:endParaRPr lang="pl-PL" smtClean="0">
              <a:solidFill>
                <a:srgbClr val="92D050"/>
              </a:solidFill>
              <a:sym typeface="Wingdings" pitchFamily="2" charset="2"/>
            </a:endParaRPr>
          </a:p>
        </p:txBody>
      </p:sp>
      <p:pic>
        <p:nvPicPr>
          <p:cNvPr id="8194" name="Picture 2" descr="http://www.pierwiastki.c0.pl/images/krzem.jpg"/>
          <p:cNvPicPr>
            <a:picLocks noChangeAspect="1" noChangeArrowheads="1"/>
          </p:cNvPicPr>
          <p:nvPr/>
        </p:nvPicPr>
        <p:blipFill>
          <a:blip r:embed="rId3">
            <a:extLst/>
          </a:blip>
          <a:srcRect/>
          <a:stretch>
            <a:fillRect/>
          </a:stretch>
        </p:blipFill>
        <p:spPr bwMode="auto">
          <a:xfrm>
            <a:off x="197910" y="4080846"/>
            <a:ext cx="2759325" cy="2558148"/>
          </a:xfrm>
          <a:prstGeom prst="rect">
            <a:avLst/>
          </a:prstGeom>
          <a:ln>
            <a:noFill/>
          </a:ln>
          <a:effectLst>
            <a:softEdge rad="112500"/>
          </a:effectLst>
          <a:extLst/>
        </p:spPr>
      </p:pic>
      <p:pic>
        <p:nvPicPr>
          <p:cNvPr id="8198" name="Picture 6" descr="http://inzynierpv.pl/wp-content/uploads/2012/06/by-etunKo.jpg"/>
          <p:cNvPicPr>
            <a:picLocks noChangeAspect="1" noChangeArrowheads="1"/>
          </p:cNvPicPr>
          <p:nvPr/>
        </p:nvPicPr>
        <p:blipFill>
          <a:blip r:embed="rId4">
            <a:extLst/>
          </a:blip>
          <a:srcRect/>
          <a:stretch>
            <a:fillRect/>
          </a:stretch>
        </p:blipFill>
        <p:spPr bwMode="auto">
          <a:xfrm>
            <a:off x="197910" y="1253436"/>
            <a:ext cx="3455988" cy="3069270"/>
          </a:xfrm>
          <a:prstGeom prst="rect">
            <a:avLst/>
          </a:prstGeom>
          <a:ln>
            <a:noFill/>
          </a:ln>
          <a:effectLst>
            <a:softEdge rad="112500"/>
          </a:effectLst>
          <a:extLst/>
        </p:spPr>
      </p:pic>
      <p:pic>
        <p:nvPicPr>
          <p:cNvPr id="8196" name="Picture 4" descr="http://inzynierpv.pl/wp-content/uploads/2012/08/sovello.jpg"/>
          <p:cNvPicPr>
            <a:picLocks noChangeAspect="1" noChangeArrowheads="1"/>
          </p:cNvPicPr>
          <p:nvPr/>
        </p:nvPicPr>
        <p:blipFill>
          <a:blip r:embed="rId5">
            <a:extLst/>
          </a:blip>
          <a:srcRect/>
          <a:stretch>
            <a:fillRect/>
          </a:stretch>
        </p:blipFill>
        <p:spPr bwMode="auto">
          <a:xfrm>
            <a:off x="2763225" y="1196752"/>
            <a:ext cx="2697844" cy="5420588"/>
          </a:xfrm>
          <a:prstGeom prst="rect">
            <a:avLst/>
          </a:prstGeom>
          <a:ln>
            <a:noFill/>
          </a:ln>
          <a:effectLst>
            <a:softEdge rad="112500"/>
          </a:effectLst>
          <a:extLst/>
        </p:spPr>
      </p:pic>
    </p:spTree>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B7DEE8"/>
        </a:solidFill>
        <a:effectLst/>
      </p:bgPr>
    </p:bg>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457200" y="274638"/>
            <a:ext cx="8229600" cy="1143000"/>
          </a:xfrm>
          <a:solidFill>
            <a:srgbClr val="00B0F0"/>
          </a:solidFill>
          <a:sp3d>
            <a:bevelT w="63500" h="25400" prst="riblet"/>
          </a:sp3d>
          <a:extLst/>
        </p:spPr>
        <p:style>
          <a:lnRef idx="0">
            <a:schemeClr val="accent3"/>
          </a:lnRef>
          <a:fillRef idx="3">
            <a:schemeClr val="accent3"/>
          </a:fillRef>
          <a:effectRef idx="3">
            <a:schemeClr val="accent3"/>
          </a:effectRef>
          <a:fontRef idx="minor">
            <a:schemeClr val="lt1"/>
          </a:fontRef>
        </p:style>
        <p:txBody>
          <a:bodyPr rtlCol="0">
            <a:normAutofit/>
          </a:bodyPr>
          <a:lstStyle/>
          <a:p>
            <a:pPr eaLnBrk="1" fontAlgn="auto" hangingPunct="1">
              <a:spcAft>
                <a:spcPts val="0"/>
              </a:spcAft>
              <a:defRPr/>
            </a:pPr>
            <a:r>
              <a:rPr lang="pl-PL" kern="1200" dirty="0"/>
              <a:t>Przykładowe </a:t>
            </a:r>
            <a:r>
              <a:rPr lang="pl-PL" kern="1200" dirty="0" smtClean="0"/>
              <a:t>kolektory słoneczne</a:t>
            </a:r>
            <a:endParaRPr lang="pl-PL" kern="1200" dirty="0"/>
          </a:p>
        </p:txBody>
      </p:sp>
      <p:pic>
        <p:nvPicPr>
          <p:cNvPr id="52229" name="Picture 4" descr="http://t3.gstatic.com/images?q=tbn:ANd9GcQxpX1GVM5ObjZNH9u-Ws9-quQsUkWE5-qp6nSVz3zviHg6cbqu"/>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481263" y="2171700"/>
            <a:ext cx="3832225" cy="3421063"/>
          </a:xfrm>
        </p:spPr>
      </p:pic>
    </p:spTree>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8EB4E3">
            <a:alpha val="47842"/>
          </a:srgbClr>
        </a:solidFill>
        <a:effectLst/>
      </p:bgPr>
    </p:bg>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457200" y="274638"/>
            <a:ext cx="8229600" cy="1143000"/>
          </a:xfrm>
          <a:solidFill>
            <a:schemeClr val="bg2">
              <a:lumMod val="75000"/>
            </a:schemeClr>
          </a:solidFill>
          <a:effectLst>
            <a:glow rad="101600">
              <a:schemeClr val="accent4">
                <a:satMod val="175000"/>
                <a:alpha val="40000"/>
              </a:schemeClr>
            </a:glow>
          </a:effectLst>
        </p:spPr>
        <p:txBody>
          <a:bodyPr rtlCol="0">
            <a:normAutofit/>
          </a:bodyPr>
          <a:lstStyle/>
          <a:p>
            <a:pPr eaLnBrk="1" fontAlgn="auto" hangingPunct="1">
              <a:spcAft>
                <a:spcPts val="0"/>
              </a:spcAft>
              <a:defRPr/>
            </a:pPr>
            <a:r>
              <a:rPr lang="pl-PL" kern="1200" dirty="0">
                <a:solidFill>
                  <a:schemeClr val="accent3">
                    <a:lumMod val="75000"/>
                  </a:schemeClr>
                </a:solidFill>
              </a:rPr>
              <a:t>Inne</a:t>
            </a:r>
          </a:p>
        </p:txBody>
      </p:sp>
      <p:pic>
        <p:nvPicPr>
          <p:cNvPr id="53251" name="Picture 7" descr="http://t3.gstatic.com/images?q=tbn:ANd9GcQy6XuHoVNIhQ6AKI-MV4aRWekYvkpqkvMecD_YrRljHwzjFozq"/>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928688" y="2727325"/>
            <a:ext cx="2828925" cy="2670175"/>
          </a:xfrm>
        </p:spPr>
      </p:pic>
      <p:pic>
        <p:nvPicPr>
          <p:cNvPr id="53252" name="Picture 9" descr="http://t2.gstatic.com/images?q=tbn:ANd9GcQwn3gPfmkByzaRn7_KrhSFtS1nqrko5t0AwMWVR_Hj2WBiglA"/>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976813" y="2540000"/>
            <a:ext cx="2649537" cy="2922588"/>
          </a:xfrm>
        </p:spPr>
      </p:pic>
    </p:spTree>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CC1DA">
            <a:alpha val="72156"/>
          </a:srgbClr>
        </a:solidFill>
        <a:effectLst/>
      </p:bgPr>
    </p:bg>
    <p:spTree>
      <p:nvGrpSpPr>
        <p:cNvPr id="1" name=""/>
        <p:cNvGrpSpPr/>
        <p:nvPr/>
      </p:nvGrpSpPr>
      <p:grpSpPr>
        <a:xfrm>
          <a:off x="0" y="0"/>
          <a:ext cx="0" cy="0"/>
          <a:chOff x="0" y="0"/>
          <a:chExt cx="0" cy="0"/>
        </a:xfrm>
      </p:grpSpPr>
      <p:sp>
        <p:nvSpPr>
          <p:cNvPr id="5" name="Tytuł 4"/>
          <p:cNvSpPr>
            <a:spLocks noGrp="1"/>
          </p:cNvSpPr>
          <p:nvPr>
            <p:ph type="title" idx="4294967295"/>
          </p:nvPr>
        </p:nvSpPr>
        <p:spPr>
          <a:xfrm>
            <a:off x="357158" y="214290"/>
            <a:ext cx="7829576" cy="1154098"/>
          </a:xfrm>
          <a:scene3d>
            <a:camera prst="perspectiveLeft"/>
            <a:lightRig rig="threePt" dir="t"/>
          </a:scene3d>
        </p:spPr>
        <p:style>
          <a:lnRef idx="1">
            <a:schemeClr val="accent5"/>
          </a:lnRef>
          <a:fillRef idx="2">
            <a:schemeClr val="accent5"/>
          </a:fillRef>
          <a:effectRef idx="1">
            <a:schemeClr val="accent5"/>
          </a:effectRef>
          <a:fontRef idx="minor">
            <a:schemeClr val="dk1"/>
          </a:fontRef>
        </p:style>
        <p:txBody>
          <a:bodyPr rtlCol="0">
            <a:normAutofit/>
          </a:bodyPr>
          <a:lstStyle/>
          <a:p>
            <a:pPr eaLnBrk="1" fontAlgn="auto" hangingPunct="1">
              <a:spcAft>
                <a:spcPts val="0"/>
              </a:spcAft>
              <a:defRPr/>
            </a:pPr>
            <a:r>
              <a:rPr lang="pl-PL" kern="1200" dirty="0"/>
              <a:t>Jak działa </a:t>
            </a:r>
            <a:r>
              <a:rPr lang="pl-PL" kern="1200" dirty="0" err="1"/>
              <a:t>solar</a:t>
            </a:r>
            <a:endParaRPr lang="pl-PL" kern="1200" dirty="0"/>
          </a:p>
        </p:txBody>
      </p:sp>
      <p:sp>
        <p:nvSpPr>
          <p:cNvPr id="6" name="Symbol zastępczy zawartości 5"/>
          <p:cNvSpPr>
            <a:spLocks noGrp="1"/>
          </p:cNvSpPr>
          <p:nvPr>
            <p:ph idx="4294967295"/>
          </p:nvPr>
        </p:nvSpPr>
        <p:spPr/>
        <p:style>
          <a:lnRef idx="1">
            <a:schemeClr val="accent3"/>
          </a:lnRef>
          <a:fillRef idx="2">
            <a:schemeClr val="accent3"/>
          </a:fillRef>
          <a:effectRef idx="1">
            <a:schemeClr val="accent3"/>
          </a:effectRef>
          <a:fontRef idx="minor">
            <a:schemeClr val="dk1"/>
          </a:fontRef>
        </p:style>
        <p:txBody>
          <a:bodyPr>
            <a:normAutofit/>
          </a:bodyPr>
          <a:lstStyle/>
          <a:p>
            <a:pPr eaLnBrk="1" hangingPunct="1">
              <a:buFontTx/>
              <a:buNone/>
              <a:defRPr/>
            </a:pPr>
            <a:r>
              <a:rPr lang="pl-PL" smtClean="0">
                <a:solidFill>
                  <a:srgbClr val="000000"/>
                </a:solidFill>
              </a:rPr>
              <a:t>	</a:t>
            </a:r>
            <a:r>
              <a:rPr lang="pl-PL" sz="4000" smtClean="0">
                <a:solidFill>
                  <a:srgbClr val="000000"/>
                </a:solidFill>
              </a:rPr>
              <a:t>Kolektory słoneczne skupiają promienie energii słonecznej na swoich panelach i zamieniają ją na energię cieplną, która transportowana jest do różnych odbiorników w budynkach.   </a:t>
            </a:r>
          </a:p>
          <a:p>
            <a:pPr eaLnBrk="1" hangingPunct="1">
              <a:buFontTx/>
              <a:buNone/>
              <a:defRPr/>
            </a:pPr>
            <a:endParaRPr lang="pl-PL" smtClean="0">
              <a:solidFill>
                <a:srgbClr val="000000"/>
              </a:solidFill>
            </a:endParaRPr>
          </a:p>
        </p:txBody>
      </p:sp>
    </p:spTree>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79646">
            <a:alpha val="43921"/>
          </a:srgbClr>
        </a:solidFill>
        <a:effectLst/>
      </p:bgPr>
    </p:bg>
    <p:spTree>
      <p:nvGrpSpPr>
        <p:cNvPr id="1" name=""/>
        <p:cNvGrpSpPr/>
        <p:nvPr/>
      </p:nvGrpSpPr>
      <p:grpSpPr>
        <a:xfrm>
          <a:off x="0" y="0"/>
          <a:ext cx="0" cy="0"/>
          <a:chOff x="0" y="0"/>
          <a:chExt cx="0" cy="0"/>
        </a:xfrm>
      </p:grpSpPr>
      <p:sp>
        <p:nvSpPr>
          <p:cNvPr id="4" name="Tytuł 3"/>
          <p:cNvSpPr>
            <a:spLocks noGrp="1"/>
          </p:cNvSpPr>
          <p:nvPr>
            <p:ph type="title" idx="4294967295"/>
          </p:nvPr>
        </p:nvSpPr>
        <p:spPr>
          <a:xfrm>
            <a:off x="517525" y="493713"/>
            <a:ext cx="8229600" cy="1143000"/>
          </a:xfrm>
          <a:extLst/>
        </p:spPr>
        <p:style>
          <a:lnRef idx="0">
            <a:schemeClr val="accent2"/>
          </a:lnRef>
          <a:fillRef idx="3">
            <a:schemeClr val="accent2"/>
          </a:fillRef>
          <a:effectRef idx="3">
            <a:schemeClr val="accent2"/>
          </a:effectRef>
          <a:fontRef idx="minor">
            <a:schemeClr val="lt1"/>
          </a:fontRef>
        </p:style>
        <p:txBody>
          <a:bodyPr>
            <a:normAutofit/>
          </a:bodyPr>
          <a:lstStyle>
            <a:lvl1pPr>
              <a:defRPr sz="2400">
                <a:solidFill>
                  <a:schemeClr val="tx1"/>
                </a:solidFill>
                <a:latin typeface="Times New Roman" pitchFamily="18" charset="0"/>
                <a:cs typeface="Times New Roman" pitchFamily="18" charset="0"/>
              </a:defRPr>
            </a:lvl1pPr>
            <a:lvl2pPr marL="742950" indent="-285750">
              <a:defRPr sz="2400">
                <a:solidFill>
                  <a:schemeClr val="tx1"/>
                </a:solidFill>
                <a:latin typeface="Times New Roman" pitchFamily="18" charset="0"/>
                <a:cs typeface="Times New Roman" pitchFamily="18" charset="0"/>
              </a:defRPr>
            </a:lvl2pPr>
            <a:lvl3pPr marL="1143000" indent="-228600">
              <a:defRPr sz="2400">
                <a:solidFill>
                  <a:schemeClr val="tx1"/>
                </a:solidFill>
                <a:latin typeface="Times New Roman" pitchFamily="18" charset="0"/>
                <a:cs typeface="Times New Roman" pitchFamily="18" charset="0"/>
              </a:defRPr>
            </a:lvl3pPr>
            <a:lvl4pPr marL="1600200" indent="-228600">
              <a:defRPr sz="2400">
                <a:solidFill>
                  <a:schemeClr val="tx1"/>
                </a:solidFill>
                <a:latin typeface="Times New Roman" pitchFamily="18" charset="0"/>
                <a:cs typeface="Times New Roman" pitchFamily="18" charset="0"/>
              </a:defRPr>
            </a:lvl4pPr>
            <a:lvl5pPr marL="2057400" indent="-228600">
              <a:defRPr sz="2400">
                <a:solidFill>
                  <a:schemeClr val="tx1"/>
                </a:solidFill>
                <a:latin typeface="Times New Roman" pitchFamily="18" charset="0"/>
                <a:cs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cs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cs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cs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cs typeface="Times New Roman" pitchFamily="18" charset="0"/>
              </a:defRPr>
            </a:lvl9pPr>
          </a:lstStyle>
          <a:p>
            <a:pPr eaLnBrk="1" hangingPunct="1">
              <a:defRPr/>
            </a:pPr>
            <a:r>
              <a:rPr lang="pl-PL" sz="4400" smtClean="0">
                <a:solidFill>
                  <a:srgbClr val="FFFFFF"/>
                </a:solidFill>
                <a:latin typeface="Calibri" pitchFamily="34" charset="0"/>
              </a:rPr>
              <a:t>Budowa kolektora słonecznego</a:t>
            </a:r>
          </a:p>
        </p:txBody>
      </p:sp>
      <p:pic>
        <p:nvPicPr>
          <p:cNvPr id="55301" name="Symbol zastępczy zawartości 8"/>
          <p:cNvPicPr>
            <a:picLocks noGrp="1" noChangeArrowheads="1"/>
          </p:cNvPicPr>
          <p:nvPr>
            <p:ph sz="half" idx="4294967295"/>
          </p:nvPr>
        </p:nvPicPr>
        <p:blipFill>
          <a:blip r:embed="rId2">
            <a:extLst>
              <a:ext uri="{28A0092B-C50C-407E-A947-70E740481C1C}">
                <a14:useLocalDpi xmlns:a14="http://schemas.microsoft.com/office/drawing/2010/main" val="0"/>
              </a:ext>
            </a:extLst>
          </a:blip>
          <a:srcRect b="17143"/>
          <a:stretch>
            <a:fillRect/>
          </a:stretch>
        </p:blipFill>
        <p:spPr>
          <a:xfrm>
            <a:off x="1600200" y="2133600"/>
            <a:ext cx="5526088" cy="4419600"/>
          </a:xfrm>
        </p:spPr>
      </p:pic>
    </p:spTree>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5" name="Tytuł 4"/>
          <p:cNvSpPr>
            <a:spLocks noGrp="1"/>
          </p:cNvSpPr>
          <p:nvPr>
            <p:ph type="title" idx="4294967295"/>
          </p:nvPr>
        </p:nvSpPr>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eaLnBrk="1" hangingPunct="1">
              <a:defRPr/>
            </a:pPr>
            <a:r>
              <a:rPr lang="pl-PL" i="1" smtClean="0">
                <a:solidFill>
                  <a:srgbClr val="7030A0"/>
                </a:solidFill>
              </a:rPr>
              <a:t>Rodzaje kolektorów </a:t>
            </a:r>
          </a:p>
        </p:txBody>
      </p:sp>
      <p:sp>
        <p:nvSpPr>
          <p:cNvPr id="6" name="Symbol zastępczy zawartości 5"/>
          <p:cNvSpPr>
            <a:spLocks noGrp="1"/>
          </p:cNvSpPr>
          <p:nvPr>
            <p:ph idx="4294967295"/>
          </p:nvPr>
        </p:nvSpPr>
        <p:spPr/>
        <p:style>
          <a:lnRef idx="1">
            <a:schemeClr val="accent4"/>
          </a:lnRef>
          <a:fillRef idx="2">
            <a:schemeClr val="accent4"/>
          </a:fillRef>
          <a:effectRef idx="1">
            <a:schemeClr val="accent4"/>
          </a:effectRef>
          <a:fontRef idx="minor">
            <a:schemeClr val="dk1"/>
          </a:fontRef>
        </p:style>
        <p:txBody>
          <a:bodyPr>
            <a:normAutofit fontScale="92500"/>
          </a:bodyPr>
          <a:lstStyle/>
          <a:p>
            <a:pPr eaLnBrk="1" hangingPunct="1">
              <a:lnSpc>
                <a:spcPct val="90000"/>
              </a:lnSpc>
              <a:defRPr/>
            </a:pPr>
            <a:r>
              <a:rPr lang="pl-PL" sz="3000" smtClean="0">
                <a:solidFill>
                  <a:srgbClr val="953735"/>
                </a:solidFill>
              </a:rPr>
              <a:t>płaskie: </a:t>
            </a:r>
          </a:p>
          <a:p>
            <a:pPr lvl="1" eaLnBrk="1" hangingPunct="1">
              <a:lnSpc>
                <a:spcPct val="90000"/>
              </a:lnSpc>
              <a:defRPr/>
            </a:pPr>
            <a:r>
              <a:rPr lang="pl-PL" sz="2600" smtClean="0">
                <a:solidFill>
                  <a:srgbClr val="953735"/>
                </a:solidFill>
              </a:rPr>
              <a:t>cieczowe,</a:t>
            </a:r>
          </a:p>
          <a:p>
            <a:pPr lvl="1" eaLnBrk="1" hangingPunct="1">
              <a:lnSpc>
                <a:spcPct val="90000"/>
              </a:lnSpc>
              <a:defRPr/>
            </a:pPr>
            <a:r>
              <a:rPr lang="pl-PL" sz="2600" smtClean="0">
                <a:solidFill>
                  <a:srgbClr val="953735"/>
                </a:solidFill>
              </a:rPr>
              <a:t>gazowe,</a:t>
            </a:r>
          </a:p>
          <a:p>
            <a:pPr lvl="1" eaLnBrk="1" hangingPunct="1">
              <a:lnSpc>
                <a:spcPct val="90000"/>
              </a:lnSpc>
              <a:defRPr/>
            </a:pPr>
            <a:r>
              <a:rPr lang="pl-PL" sz="2600" smtClean="0">
                <a:solidFill>
                  <a:srgbClr val="953735"/>
                </a:solidFill>
              </a:rPr>
              <a:t>dwufazowe,</a:t>
            </a:r>
          </a:p>
          <a:p>
            <a:pPr eaLnBrk="1" hangingPunct="1">
              <a:lnSpc>
                <a:spcPct val="90000"/>
              </a:lnSpc>
              <a:defRPr/>
            </a:pPr>
            <a:r>
              <a:rPr lang="pl-PL" sz="3000" smtClean="0">
                <a:solidFill>
                  <a:srgbClr val="953735"/>
                </a:solidFill>
              </a:rPr>
              <a:t>płaskie próżniowe,</a:t>
            </a:r>
          </a:p>
          <a:p>
            <a:pPr eaLnBrk="1" hangingPunct="1">
              <a:lnSpc>
                <a:spcPct val="90000"/>
              </a:lnSpc>
              <a:defRPr/>
            </a:pPr>
            <a:r>
              <a:rPr lang="pl-PL" sz="3000" smtClean="0">
                <a:solidFill>
                  <a:srgbClr val="953735"/>
                </a:solidFill>
              </a:rPr>
              <a:t>próżniowo-rurowe (nazywane też próżniowymi, w których rolę izolacji spełniają próżniowe rury),</a:t>
            </a:r>
          </a:p>
          <a:p>
            <a:pPr eaLnBrk="1" hangingPunct="1">
              <a:lnSpc>
                <a:spcPct val="90000"/>
              </a:lnSpc>
              <a:defRPr/>
            </a:pPr>
            <a:r>
              <a:rPr lang="pl-PL" sz="3000" smtClean="0">
                <a:solidFill>
                  <a:srgbClr val="953735"/>
                </a:solidFill>
              </a:rPr>
              <a:t>skupiające (prawie zawsze cieczowe),</a:t>
            </a:r>
          </a:p>
          <a:p>
            <a:pPr eaLnBrk="1" hangingPunct="1">
              <a:lnSpc>
                <a:spcPct val="90000"/>
              </a:lnSpc>
              <a:defRPr/>
            </a:pPr>
            <a:r>
              <a:rPr lang="pl-PL" sz="3000" smtClean="0">
                <a:solidFill>
                  <a:srgbClr val="953735"/>
                </a:solidFill>
              </a:rPr>
              <a:t>specjalne</a:t>
            </a:r>
            <a:endParaRPr lang="pl-PL" sz="3000" smtClean="0">
              <a:solidFill>
                <a:srgbClr val="000000"/>
              </a:solidFill>
            </a:endParaRPr>
          </a:p>
        </p:txBody>
      </p:sp>
    </p:spTree>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31859C"/>
        </a:solidFill>
        <a:effectLst/>
      </p:bgPr>
    </p:bg>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457200" y="274638"/>
            <a:ext cx="8229600" cy="1143000"/>
          </a:xfrm>
          <a:solidFill>
            <a:srgbClr val="00B0F0"/>
          </a:solidFill>
          <a:extLst/>
        </p:spPr>
        <p:style>
          <a:lnRef idx="0">
            <a:schemeClr val="accent6"/>
          </a:lnRef>
          <a:fillRef idx="3">
            <a:schemeClr val="accent6"/>
          </a:fillRef>
          <a:effectRef idx="3">
            <a:schemeClr val="accent6"/>
          </a:effectRef>
          <a:fontRef idx="minor">
            <a:schemeClr val="lt1"/>
          </a:fontRef>
        </p:style>
        <p:txBody>
          <a:bodyPr>
            <a:normAutofit/>
          </a:bodyPr>
          <a:lstStyle>
            <a:lvl1pPr>
              <a:defRPr sz="2400">
                <a:solidFill>
                  <a:schemeClr val="tx1"/>
                </a:solidFill>
                <a:latin typeface="Times New Roman" pitchFamily="18" charset="0"/>
                <a:cs typeface="Times New Roman" pitchFamily="18" charset="0"/>
              </a:defRPr>
            </a:lvl1pPr>
            <a:lvl2pPr marL="742950" indent="-285750">
              <a:defRPr sz="2400">
                <a:solidFill>
                  <a:schemeClr val="tx1"/>
                </a:solidFill>
                <a:latin typeface="Times New Roman" pitchFamily="18" charset="0"/>
                <a:cs typeface="Times New Roman" pitchFamily="18" charset="0"/>
              </a:defRPr>
            </a:lvl2pPr>
            <a:lvl3pPr marL="1143000" indent="-228600">
              <a:defRPr sz="2400">
                <a:solidFill>
                  <a:schemeClr val="tx1"/>
                </a:solidFill>
                <a:latin typeface="Times New Roman" pitchFamily="18" charset="0"/>
                <a:cs typeface="Times New Roman" pitchFamily="18" charset="0"/>
              </a:defRPr>
            </a:lvl3pPr>
            <a:lvl4pPr marL="1600200" indent="-228600">
              <a:defRPr sz="2400">
                <a:solidFill>
                  <a:schemeClr val="tx1"/>
                </a:solidFill>
                <a:latin typeface="Times New Roman" pitchFamily="18" charset="0"/>
                <a:cs typeface="Times New Roman" pitchFamily="18" charset="0"/>
              </a:defRPr>
            </a:lvl4pPr>
            <a:lvl5pPr marL="2057400" indent="-228600">
              <a:defRPr sz="2400">
                <a:solidFill>
                  <a:schemeClr val="tx1"/>
                </a:solidFill>
                <a:latin typeface="Times New Roman" pitchFamily="18" charset="0"/>
                <a:cs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cs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cs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cs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cs typeface="Times New Roman" pitchFamily="18" charset="0"/>
              </a:defRPr>
            </a:lvl9pPr>
          </a:lstStyle>
          <a:p>
            <a:pPr eaLnBrk="1" hangingPunct="1">
              <a:defRPr/>
            </a:pPr>
            <a:r>
              <a:rPr lang="pl-PL" sz="4400" smtClean="0">
                <a:solidFill>
                  <a:srgbClr val="604A7B"/>
                </a:solidFill>
                <a:latin typeface="Calibri" pitchFamily="34" charset="0"/>
                <a:cs typeface="Arial" pitchFamily="34" charset="0"/>
              </a:rPr>
              <a:t>Kolektory próżniowo-rurowe</a:t>
            </a:r>
          </a:p>
        </p:txBody>
      </p:sp>
      <p:sp>
        <p:nvSpPr>
          <p:cNvPr id="3" name="Symbol zastępczy zawartości 2"/>
          <p:cNvSpPr>
            <a:spLocks noGrp="1"/>
          </p:cNvSpPr>
          <p:nvPr>
            <p:ph idx="4294967295"/>
          </p:nvPr>
        </p:nvSpPr>
        <p:spPr/>
        <p:style>
          <a:lnRef idx="1">
            <a:schemeClr val="accent2"/>
          </a:lnRef>
          <a:fillRef idx="2">
            <a:schemeClr val="accent2"/>
          </a:fillRef>
          <a:effectRef idx="1">
            <a:schemeClr val="accent2"/>
          </a:effectRef>
          <a:fontRef idx="minor">
            <a:schemeClr val="dk1"/>
          </a:fontRef>
        </p:style>
        <p:txBody>
          <a:bodyPr>
            <a:normAutofit fontScale="92500"/>
          </a:bodyPr>
          <a:lstStyle/>
          <a:p>
            <a:pPr algn="ctr" eaLnBrk="1" hangingPunct="1">
              <a:lnSpc>
                <a:spcPct val="80000"/>
              </a:lnSpc>
              <a:buFontTx/>
              <a:buNone/>
              <a:defRPr/>
            </a:pPr>
            <a:r>
              <a:rPr lang="pl-PL" sz="2500" dirty="0" smtClean="0">
                <a:solidFill>
                  <a:srgbClr val="000000"/>
                </a:solidFill>
              </a:rPr>
              <a:t>Z czego się składają </a:t>
            </a:r>
          </a:p>
          <a:p>
            <a:pPr eaLnBrk="1" hangingPunct="1">
              <a:lnSpc>
                <a:spcPct val="80000"/>
              </a:lnSpc>
              <a:defRPr/>
            </a:pPr>
            <a:r>
              <a:rPr lang="pl-PL" sz="2500" dirty="0" smtClean="0">
                <a:solidFill>
                  <a:srgbClr val="632523"/>
                </a:solidFill>
              </a:rPr>
              <a:t>rur próżniowych, w których element zbierający ciepło, tzw. absorber , znajduje się w próżni, co znacznie poprawia działanie kolektora w obrębie szerokości geograficznych, na jakich znajduje się Polska. Absorpcja ciepła słonecznego nie jest wówczas uzależniona w tak znaczącym stopniu od temperatury zewnętrznej, dzięki czemu stosując panel tego typu można liczyć na zyski ciepła w instalacji nawet</a:t>
            </a:r>
            <a:br>
              <a:rPr lang="pl-PL" sz="2500" dirty="0" smtClean="0">
                <a:solidFill>
                  <a:srgbClr val="632523"/>
                </a:solidFill>
              </a:rPr>
            </a:br>
            <a:r>
              <a:rPr lang="pl-PL" sz="2500" dirty="0" smtClean="0">
                <a:solidFill>
                  <a:srgbClr val="632523"/>
                </a:solidFill>
              </a:rPr>
              <a:t>w mroźne zimowe słoneczne dni,</a:t>
            </a:r>
          </a:p>
          <a:p>
            <a:pPr eaLnBrk="1" hangingPunct="1">
              <a:lnSpc>
                <a:spcPct val="80000"/>
              </a:lnSpc>
              <a:defRPr/>
            </a:pPr>
            <a:r>
              <a:rPr lang="pl-PL" sz="2500" dirty="0" smtClean="0">
                <a:solidFill>
                  <a:srgbClr val="632523"/>
                </a:solidFill>
              </a:rPr>
              <a:t>niektóre z kolektorów posiadają zwierciadło, dodatkowo doświetlające absorber ze strony odsłonecznej. Jest ono wykonane poza rurkami, bądź naniesione na rurkę próżniową w postaci lustra, w zależności od sposobu wykonania.</a:t>
            </a:r>
          </a:p>
        </p:txBody>
      </p:sp>
    </p:spTree>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7F7F7F">
            <a:alpha val="61960"/>
          </a:srgbClr>
        </a:solidFill>
        <a:effectLst/>
      </p:bgPr>
    </p:bg>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457200" y="274638"/>
            <a:ext cx="8229600" cy="1143000"/>
          </a:xfrm>
          <a:effectLst>
            <a:glow rad="101600">
              <a:schemeClr val="accent2">
                <a:satMod val="175000"/>
                <a:alpha val="40000"/>
              </a:schemeClr>
            </a:glow>
            <a:outerShdw blurRad="40000" dist="20000" dir="5400000" rotWithShape="0">
              <a:srgbClr val="000000">
                <a:alpha val="38000"/>
              </a:srgbClr>
            </a:outerShdw>
          </a:effectLst>
        </p:spPr>
        <p:style>
          <a:lnRef idx="1">
            <a:schemeClr val="dk1"/>
          </a:lnRef>
          <a:fillRef idx="2">
            <a:schemeClr val="dk1"/>
          </a:fillRef>
          <a:effectRef idx="1">
            <a:schemeClr val="dk1"/>
          </a:effectRef>
          <a:fontRef idx="minor">
            <a:schemeClr val="dk1"/>
          </a:fontRef>
        </p:style>
        <p:txBody>
          <a:bodyPr rtlCol="0">
            <a:normAutofit/>
          </a:bodyPr>
          <a:lstStyle/>
          <a:p>
            <a:pPr eaLnBrk="1" fontAlgn="auto" hangingPunct="1">
              <a:spcAft>
                <a:spcPts val="0"/>
              </a:spcAft>
              <a:defRPr/>
            </a:pPr>
            <a:r>
              <a:rPr lang="pl-PL" i="1" kern="1200" dirty="0"/>
              <a:t>Najbardziej znane zastosowania </a:t>
            </a:r>
          </a:p>
        </p:txBody>
      </p:sp>
      <p:sp>
        <p:nvSpPr>
          <p:cNvPr id="3" name="Symbol zastępczy zawartości 2"/>
          <p:cNvSpPr>
            <a:spLocks noGrp="1"/>
          </p:cNvSpPr>
          <p:nvPr>
            <p:ph idx="4294967295"/>
          </p:nvPr>
        </p:nvSpPr>
        <p:spPr/>
        <p:style>
          <a:lnRef idx="1">
            <a:schemeClr val="accent6"/>
          </a:lnRef>
          <a:fillRef idx="2">
            <a:schemeClr val="accent6"/>
          </a:fillRef>
          <a:effectRef idx="1">
            <a:schemeClr val="accent6"/>
          </a:effectRef>
          <a:fontRef idx="minor">
            <a:schemeClr val="dk1"/>
          </a:fontRef>
        </p:style>
        <p:txBody>
          <a:bodyPr>
            <a:normAutofit/>
          </a:bodyPr>
          <a:lstStyle/>
          <a:p>
            <a:pPr eaLnBrk="1" hangingPunct="1">
              <a:defRPr/>
            </a:pPr>
            <a:r>
              <a:rPr lang="pl-PL" smtClean="0">
                <a:solidFill>
                  <a:srgbClr val="000000"/>
                </a:solidFill>
              </a:rPr>
              <a:t>podgrzewanie wody użytkowej,</a:t>
            </a:r>
          </a:p>
          <a:p>
            <a:pPr eaLnBrk="1" hangingPunct="1">
              <a:defRPr/>
            </a:pPr>
            <a:r>
              <a:rPr lang="pl-PL" smtClean="0">
                <a:solidFill>
                  <a:srgbClr val="000000"/>
                </a:solidFill>
              </a:rPr>
              <a:t>podgrzewanie wody basenowej,</a:t>
            </a:r>
          </a:p>
          <a:p>
            <a:pPr eaLnBrk="1" hangingPunct="1">
              <a:defRPr/>
            </a:pPr>
            <a:r>
              <a:rPr lang="pl-PL" smtClean="0">
                <a:solidFill>
                  <a:srgbClr val="000000"/>
                </a:solidFill>
              </a:rPr>
              <a:t>wspomaganie centralnego ogrzewania,</a:t>
            </a:r>
          </a:p>
          <a:p>
            <a:pPr eaLnBrk="1" hangingPunct="1">
              <a:defRPr/>
            </a:pPr>
            <a:r>
              <a:rPr lang="pl-PL" smtClean="0">
                <a:solidFill>
                  <a:srgbClr val="000000"/>
                </a:solidFill>
              </a:rPr>
              <a:t>chłodzenie budynków,</a:t>
            </a:r>
          </a:p>
          <a:p>
            <a:pPr eaLnBrk="1" hangingPunct="1">
              <a:defRPr/>
            </a:pPr>
            <a:r>
              <a:rPr lang="pl-PL" smtClean="0">
                <a:solidFill>
                  <a:srgbClr val="000000"/>
                </a:solidFill>
              </a:rPr>
              <a:t>wytwarzanie ciepła technologicznego.</a:t>
            </a:r>
          </a:p>
        </p:txBody>
      </p:sp>
    </p:spTree>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95B3D7">
            <a:alpha val="65097"/>
          </a:srgbClr>
        </a:solidFill>
        <a:effectLst/>
      </p:bgPr>
    </p:bg>
    <p:spTree>
      <p:nvGrpSpPr>
        <p:cNvPr id="1" name=""/>
        <p:cNvGrpSpPr/>
        <p:nvPr/>
      </p:nvGrpSpPr>
      <p:grpSpPr>
        <a:xfrm>
          <a:off x="0" y="0"/>
          <a:ext cx="0" cy="0"/>
          <a:chOff x="0" y="0"/>
          <a:chExt cx="0" cy="0"/>
        </a:xfrm>
      </p:grpSpPr>
      <p:sp>
        <p:nvSpPr>
          <p:cNvPr id="2" name="Tytuł 1"/>
          <p:cNvSpPr>
            <a:spLocks noGrp="1"/>
          </p:cNvSpPr>
          <p:nvPr>
            <p:ph type="title" idx="4294967295"/>
          </p:nvPr>
        </p:nvSpPr>
        <p:spPr/>
        <p:style>
          <a:lnRef idx="2">
            <a:schemeClr val="accent2">
              <a:shade val="50000"/>
            </a:schemeClr>
          </a:lnRef>
          <a:fillRef idx="1">
            <a:schemeClr val="accent2"/>
          </a:fillRef>
          <a:effectRef idx="0">
            <a:schemeClr val="accent2"/>
          </a:effectRef>
          <a:fontRef idx="minor">
            <a:schemeClr val="lt1"/>
          </a:fontRef>
        </p:style>
        <p:txBody>
          <a:bodyPr>
            <a:normAutofit/>
          </a:bodyPr>
          <a:lstStyle/>
          <a:p>
            <a:pPr eaLnBrk="1" hangingPunct="1">
              <a:defRPr/>
            </a:pPr>
            <a:r>
              <a:rPr lang="pl-PL" i="1" smtClean="0">
                <a:solidFill>
                  <a:srgbClr val="FFFFFF"/>
                </a:solidFill>
              </a:rPr>
              <a:t>Jak działa ?</a:t>
            </a:r>
          </a:p>
        </p:txBody>
      </p:sp>
      <p:pic>
        <p:nvPicPr>
          <p:cNvPr id="59395" name="Obraz 8"/>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773238" y="2278063"/>
            <a:ext cx="5622925" cy="4151312"/>
          </a:xfrm>
        </p:spPr>
      </p:pic>
    </p:spTree>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B9CDE5">
            <a:alpha val="79999"/>
          </a:srgbClr>
        </a:solidFill>
        <a:effectLst/>
      </p:bgPr>
    </p:bg>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457200" y="274638"/>
            <a:ext cx="8229600" cy="1143000"/>
          </a:xfrm>
          <a:solidFill>
            <a:srgbClr val="0070C0"/>
          </a:solidFill>
          <a:extLst/>
        </p:spPr>
        <p:style>
          <a:lnRef idx="0">
            <a:schemeClr val="accent4"/>
          </a:lnRef>
          <a:fillRef idx="3">
            <a:schemeClr val="accent4"/>
          </a:fillRef>
          <a:effectRef idx="3">
            <a:schemeClr val="accent4"/>
          </a:effectRef>
          <a:fontRef idx="minor">
            <a:schemeClr val="lt1"/>
          </a:fontRef>
        </p:style>
        <p:txBody>
          <a:bodyPr>
            <a:normAutofit/>
          </a:bodyPr>
          <a:lstStyle>
            <a:lvl1pPr>
              <a:defRPr sz="2400">
                <a:solidFill>
                  <a:schemeClr val="tx1"/>
                </a:solidFill>
                <a:latin typeface="Times New Roman" pitchFamily="18" charset="0"/>
                <a:cs typeface="Times New Roman" pitchFamily="18" charset="0"/>
              </a:defRPr>
            </a:lvl1pPr>
            <a:lvl2pPr marL="742950" indent="-285750">
              <a:defRPr sz="2400">
                <a:solidFill>
                  <a:schemeClr val="tx1"/>
                </a:solidFill>
                <a:latin typeface="Times New Roman" pitchFamily="18" charset="0"/>
                <a:cs typeface="Times New Roman" pitchFamily="18" charset="0"/>
              </a:defRPr>
            </a:lvl2pPr>
            <a:lvl3pPr marL="1143000" indent="-228600">
              <a:defRPr sz="2400">
                <a:solidFill>
                  <a:schemeClr val="tx1"/>
                </a:solidFill>
                <a:latin typeface="Times New Roman" pitchFamily="18" charset="0"/>
                <a:cs typeface="Times New Roman" pitchFamily="18" charset="0"/>
              </a:defRPr>
            </a:lvl3pPr>
            <a:lvl4pPr marL="1600200" indent="-228600">
              <a:defRPr sz="2400">
                <a:solidFill>
                  <a:schemeClr val="tx1"/>
                </a:solidFill>
                <a:latin typeface="Times New Roman" pitchFamily="18" charset="0"/>
                <a:cs typeface="Times New Roman" pitchFamily="18" charset="0"/>
              </a:defRPr>
            </a:lvl4pPr>
            <a:lvl5pPr marL="2057400" indent="-228600">
              <a:defRPr sz="2400">
                <a:solidFill>
                  <a:schemeClr val="tx1"/>
                </a:solidFill>
                <a:latin typeface="Times New Roman" pitchFamily="18" charset="0"/>
                <a:cs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cs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cs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cs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cs typeface="Times New Roman" pitchFamily="18" charset="0"/>
              </a:defRPr>
            </a:lvl9pPr>
          </a:lstStyle>
          <a:p>
            <a:pPr eaLnBrk="1" hangingPunct="1">
              <a:defRPr/>
            </a:pPr>
            <a:r>
              <a:rPr lang="pl-PL" sz="4400" i="1" smtClean="0">
                <a:solidFill>
                  <a:srgbClr val="632523"/>
                </a:solidFill>
                <a:latin typeface="Calibri" pitchFamily="34" charset="0"/>
                <a:cs typeface="Arial" pitchFamily="34" charset="0"/>
              </a:rPr>
              <a:t>Dlaczego</a:t>
            </a:r>
            <a:r>
              <a:rPr lang="pl-PL" sz="4400" i="1" smtClean="0">
                <a:solidFill>
                  <a:srgbClr val="FFFFFF"/>
                </a:solidFill>
                <a:latin typeface="Calibri" pitchFamily="34" charset="0"/>
                <a:cs typeface="Arial" pitchFamily="34" charset="0"/>
              </a:rPr>
              <a:t> </a:t>
            </a:r>
            <a:r>
              <a:rPr lang="pl-PL" sz="4400" i="1" smtClean="0">
                <a:solidFill>
                  <a:srgbClr val="632523"/>
                </a:solidFill>
                <a:latin typeface="Calibri" pitchFamily="34" charset="0"/>
                <a:cs typeface="Arial" pitchFamily="34" charset="0"/>
              </a:rPr>
              <a:t>kolektory</a:t>
            </a:r>
            <a:r>
              <a:rPr lang="pl-PL" sz="4400" i="1" smtClean="0">
                <a:solidFill>
                  <a:srgbClr val="FFFFFF"/>
                </a:solidFill>
                <a:latin typeface="Calibri" pitchFamily="34" charset="0"/>
                <a:cs typeface="Arial" pitchFamily="34" charset="0"/>
              </a:rPr>
              <a:t> </a:t>
            </a:r>
            <a:r>
              <a:rPr lang="pl-PL" sz="4400" i="1" smtClean="0">
                <a:solidFill>
                  <a:srgbClr val="632523"/>
                </a:solidFill>
                <a:latin typeface="Calibri" pitchFamily="34" charset="0"/>
                <a:cs typeface="Arial" pitchFamily="34" charset="0"/>
              </a:rPr>
              <a:t>próżniowe?</a:t>
            </a:r>
          </a:p>
        </p:txBody>
      </p:sp>
      <p:sp>
        <p:nvSpPr>
          <p:cNvPr id="3" name="Symbol zastępczy zawartości 2"/>
          <p:cNvSpPr>
            <a:spLocks noGrp="1"/>
          </p:cNvSpPr>
          <p:nvPr>
            <p:ph idx="4294967295"/>
          </p:nvPr>
        </p:nvSpPr>
        <p:spPr/>
        <p:style>
          <a:lnRef idx="1">
            <a:schemeClr val="accent2"/>
          </a:lnRef>
          <a:fillRef idx="2">
            <a:schemeClr val="accent2"/>
          </a:fillRef>
          <a:effectRef idx="1">
            <a:schemeClr val="accent2"/>
          </a:effectRef>
          <a:fontRef idx="minor">
            <a:schemeClr val="dk1"/>
          </a:fontRef>
        </p:style>
        <p:txBody>
          <a:bodyPr>
            <a:normAutofit/>
          </a:bodyPr>
          <a:lstStyle/>
          <a:p>
            <a:pPr marL="514350" indent="-514350" eaLnBrk="1" hangingPunct="1">
              <a:buFont typeface="Calibri" pitchFamily="34" charset="0"/>
              <a:buAutoNum type="arabicPeriod"/>
              <a:defRPr/>
            </a:pPr>
            <a:r>
              <a:rPr lang="pl-PL" sz="4400" smtClean="0">
                <a:solidFill>
                  <a:srgbClr val="000000"/>
                </a:solidFill>
              </a:rPr>
              <a:t>Są bardziej wydajne niż inne </a:t>
            </a:r>
          </a:p>
          <a:p>
            <a:pPr marL="514350" indent="-514350" eaLnBrk="1" hangingPunct="1">
              <a:buFont typeface="Calibri" pitchFamily="34" charset="0"/>
              <a:buAutoNum type="arabicPeriod"/>
              <a:defRPr/>
            </a:pPr>
            <a:r>
              <a:rPr lang="pl-PL" sz="4400" smtClean="0">
                <a:solidFill>
                  <a:srgbClr val="000000"/>
                </a:solidFill>
              </a:rPr>
              <a:t>Wymagają mniejszej powierzchni zabudowy </a:t>
            </a:r>
          </a:p>
          <a:p>
            <a:pPr marL="514350" indent="-514350" eaLnBrk="1" hangingPunct="1">
              <a:buFont typeface="Calibri" pitchFamily="34" charset="0"/>
              <a:buAutoNum type="arabicPeriod"/>
              <a:defRPr/>
            </a:pPr>
            <a:r>
              <a:rPr lang="pl-PL" sz="4400" smtClean="0">
                <a:solidFill>
                  <a:srgbClr val="000000"/>
                </a:solidFill>
              </a:rPr>
              <a:t>Ich trwałość wynosi około</a:t>
            </a:r>
            <a:br>
              <a:rPr lang="pl-PL" sz="4400" smtClean="0">
                <a:solidFill>
                  <a:srgbClr val="000000"/>
                </a:solidFill>
              </a:rPr>
            </a:br>
            <a:r>
              <a:rPr lang="pl-PL" sz="4400" smtClean="0">
                <a:solidFill>
                  <a:srgbClr val="000000"/>
                </a:solidFill>
              </a:rPr>
              <a:t>25 lat</a:t>
            </a:r>
          </a:p>
        </p:txBody>
      </p:sp>
    </p:spTree>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948A54">
            <a:alpha val="72940"/>
          </a:srgbClr>
        </a:solidFill>
        <a:effectLst/>
      </p:bgPr>
    </p:bg>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457200" y="274638"/>
            <a:ext cx="8229600" cy="1143000"/>
          </a:xfrm>
          <a:solidFill>
            <a:srgbClr val="00B050"/>
          </a:solidFill>
          <a:extLst/>
        </p:spPr>
        <p:style>
          <a:lnRef idx="0">
            <a:schemeClr val="accent3"/>
          </a:lnRef>
          <a:fillRef idx="3">
            <a:schemeClr val="accent3"/>
          </a:fillRef>
          <a:effectRef idx="3">
            <a:schemeClr val="accent3"/>
          </a:effectRef>
          <a:fontRef idx="minor">
            <a:schemeClr val="lt1"/>
          </a:fontRef>
        </p:style>
        <p:txBody>
          <a:bodyPr>
            <a:normAutofit/>
          </a:bodyPr>
          <a:lstStyle>
            <a:lvl1pPr>
              <a:defRPr sz="2400">
                <a:solidFill>
                  <a:schemeClr val="tx1"/>
                </a:solidFill>
                <a:latin typeface="Times New Roman" pitchFamily="18" charset="0"/>
                <a:cs typeface="Times New Roman" pitchFamily="18" charset="0"/>
              </a:defRPr>
            </a:lvl1pPr>
            <a:lvl2pPr marL="742950" indent="-285750">
              <a:defRPr sz="2400">
                <a:solidFill>
                  <a:schemeClr val="tx1"/>
                </a:solidFill>
                <a:latin typeface="Times New Roman" pitchFamily="18" charset="0"/>
                <a:cs typeface="Times New Roman" pitchFamily="18" charset="0"/>
              </a:defRPr>
            </a:lvl2pPr>
            <a:lvl3pPr marL="1143000" indent="-228600">
              <a:defRPr sz="2400">
                <a:solidFill>
                  <a:schemeClr val="tx1"/>
                </a:solidFill>
                <a:latin typeface="Times New Roman" pitchFamily="18" charset="0"/>
                <a:cs typeface="Times New Roman" pitchFamily="18" charset="0"/>
              </a:defRPr>
            </a:lvl3pPr>
            <a:lvl4pPr marL="1600200" indent="-228600">
              <a:defRPr sz="2400">
                <a:solidFill>
                  <a:schemeClr val="tx1"/>
                </a:solidFill>
                <a:latin typeface="Times New Roman" pitchFamily="18" charset="0"/>
                <a:cs typeface="Times New Roman" pitchFamily="18" charset="0"/>
              </a:defRPr>
            </a:lvl4pPr>
            <a:lvl5pPr marL="2057400" indent="-228600">
              <a:defRPr sz="2400">
                <a:solidFill>
                  <a:schemeClr val="tx1"/>
                </a:solidFill>
                <a:latin typeface="Times New Roman" pitchFamily="18" charset="0"/>
                <a:cs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cs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cs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cs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cs typeface="Times New Roman" pitchFamily="18" charset="0"/>
              </a:defRPr>
            </a:lvl9pPr>
          </a:lstStyle>
          <a:p>
            <a:pPr eaLnBrk="1" hangingPunct="1">
              <a:defRPr/>
            </a:pPr>
            <a:r>
              <a:rPr lang="pl-PL" sz="4400" b="1" i="1" dirty="0" smtClean="0">
                <a:solidFill>
                  <a:srgbClr val="FFFFFF"/>
                </a:solidFill>
                <a:latin typeface="Calibri" pitchFamily="34" charset="0"/>
              </a:rPr>
              <a:t>Proponowany kolektor</a:t>
            </a:r>
            <a:r>
              <a:rPr lang="pl-PL" sz="4400" b="1" i="1" dirty="0" smtClean="0">
                <a:solidFill>
                  <a:srgbClr val="FFFFFF"/>
                </a:solidFill>
                <a:latin typeface="Calibri" pitchFamily="34" charset="0"/>
                <a:cs typeface="Arial" pitchFamily="34" charset="0"/>
              </a:rPr>
              <a:t> </a:t>
            </a:r>
          </a:p>
        </p:txBody>
      </p:sp>
      <p:pic>
        <p:nvPicPr>
          <p:cNvPr id="61445" name="Obraz 14" descr="zestaw solarny Ulrich"/>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303463" y="1981200"/>
            <a:ext cx="4537075" cy="4114800"/>
          </a:xfrm>
        </p:spPr>
      </p:pic>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7170" name="Tytuł 1"/>
          <p:cNvSpPr>
            <a:spLocks noGrp="1"/>
          </p:cNvSpPr>
          <p:nvPr>
            <p:ph type="title" idx="4294967295"/>
          </p:nvPr>
        </p:nvSpPr>
        <p:spPr>
          <a:xfrm>
            <a:off x="630238" y="0"/>
            <a:ext cx="7886700" cy="1144588"/>
          </a:xfrm>
        </p:spPr>
        <p:txBody>
          <a:bodyPr anchor="b"/>
          <a:lstStyle/>
          <a:p>
            <a:pPr eaLnBrk="1" hangingPunct="1"/>
            <a:r>
              <a:rPr lang="pl-PL" sz="7500" smtClean="0">
                <a:solidFill>
                  <a:srgbClr val="FFFF00"/>
                </a:solidFill>
              </a:rPr>
              <a:t>Wprowadzenie:</a:t>
            </a:r>
          </a:p>
        </p:txBody>
      </p:sp>
      <p:sp>
        <p:nvSpPr>
          <p:cNvPr id="7171" name="Symbol zastępczy zawartości 2"/>
          <p:cNvSpPr>
            <a:spLocks noGrp="1"/>
          </p:cNvSpPr>
          <p:nvPr>
            <p:ph idx="4294967295"/>
          </p:nvPr>
        </p:nvSpPr>
        <p:spPr>
          <a:xfrm>
            <a:off x="0" y="1062038"/>
            <a:ext cx="9144000" cy="5781675"/>
          </a:xfrm>
        </p:spPr>
        <p:txBody>
          <a:bodyPr/>
          <a:lstStyle/>
          <a:p>
            <a:pPr marL="0" indent="0" algn="ctr" eaLnBrk="1" hangingPunct="1">
              <a:lnSpc>
                <a:spcPct val="110000"/>
              </a:lnSpc>
              <a:buClr>
                <a:srgbClr val="B2D0B4"/>
              </a:buClr>
              <a:buFontTx/>
              <a:buNone/>
            </a:pPr>
            <a:r>
              <a:rPr lang="pl-PL" smtClean="0">
                <a:solidFill>
                  <a:srgbClr val="92D050"/>
                </a:solidFill>
              </a:rPr>
              <a:t>Zawężamy się do krzemowych ogniw polikrystalicznych, bowiem na ich bazie produkujemy moduły. Z takiego krzemu powstaje ok. 95% ogniw będących podstawowym elementem modułów.</a:t>
            </a:r>
            <a:br>
              <a:rPr lang="pl-PL" smtClean="0">
                <a:solidFill>
                  <a:srgbClr val="92D050"/>
                </a:solidFill>
              </a:rPr>
            </a:br>
            <a:endParaRPr lang="pl-PL" smtClean="0">
              <a:solidFill>
                <a:srgbClr val="92D050"/>
              </a:solidFill>
              <a:sym typeface="Wingdings" pitchFamily="2" charset="2"/>
            </a:endParaRPr>
          </a:p>
        </p:txBody>
      </p:sp>
      <p:pic>
        <p:nvPicPr>
          <p:cNvPr id="7172" name="Picture 2" descr="http://elektronikab2b.pl/images/stories/Jnc9NDUwJmg9MzAw/58241:wydatki_na_fotoogniw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3241675"/>
            <a:ext cx="3727450" cy="340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4" descr="http://www.globenergia.pl/files/Image/ARTYKULY%20OZE/KOLEKTORY%20SLONECZNE/1001/Duraczynski-Technologie/zdjecie%20glow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0325" y="3241675"/>
            <a:ext cx="5273675" cy="340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948A54"/>
        </a:solidFill>
        <a:effectLst/>
      </p:bgPr>
    </p:bg>
    <p:spTree>
      <p:nvGrpSpPr>
        <p:cNvPr id="1" name=""/>
        <p:cNvGrpSpPr/>
        <p:nvPr/>
      </p:nvGrpSpPr>
      <p:grpSpPr>
        <a:xfrm>
          <a:off x="0" y="0"/>
          <a:ext cx="0" cy="0"/>
          <a:chOff x="0" y="0"/>
          <a:chExt cx="0" cy="0"/>
        </a:xfrm>
      </p:grpSpPr>
      <p:sp>
        <p:nvSpPr>
          <p:cNvPr id="7" name="Symbol zastępczy zawartości 6"/>
          <p:cNvSpPr>
            <a:spLocks noGrp="1"/>
          </p:cNvSpPr>
          <p:nvPr>
            <p:ph idx="4294967295"/>
          </p:nvPr>
        </p:nvSpPr>
        <p:spPr>
          <a:xfrm>
            <a:off x="179388" y="1981200"/>
            <a:ext cx="8856662" cy="4114800"/>
          </a:xfrm>
        </p:spPr>
        <p:txBody>
          <a:bodyPr>
            <a:normAutofit fontScale="92500" lnSpcReduction="20000"/>
          </a:bodyPr>
          <a:lstStyle/>
          <a:p>
            <a:pPr eaLnBrk="1" hangingPunct="1">
              <a:lnSpc>
                <a:spcPct val="90000"/>
              </a:lnSpc>
              <a:buFontTx/>
              <a:buNone/>
              <a:defRPr/>
            </a:pPr>
            <a:r>
              <a:rPr lang="pl-PL" dirty="0" smtClean="0"/>
              <a:t>	Jeden kolektor na czteroosobową rodzinę która zużywa 200 litrów bieżącej wody dziennie kosztuje</a:t>
            </a:r>
            <a:br>
              <a:rPr lang="pl-PL" dirty="0" smtClean="0"/>
            </a:br>
            <a:r>
              <a:rPr lang="pl-PL" dirty="0" smtClean="0"/>
              <a:t>w granicach 12 000 zł.</a:t>
            </a:r>
            <a:br>
              <a:rPr lang="pl-PL" dirty="0" smtClean="0"/>
            </a:br>
            <a:r>
              <a:rPr lang="pl-PL" dirty="0" smtClean="0"/>
              <a:t>Może on zaoszczędzić rocznie około 2 000 kWh energii. </a:t>
            </a:r>
          </a:p>
          <a:p>
            <a:pPr eaLnBrk="1" hangingPunct="1">
              <a:lnSpc>
                <a:spcPct val="90000"/>
              </a:lnSpc>
              <a:buFontTx/>
              <a:buNone/>
              <a:defRPr/>
            </a:pPr>
            <a:r>
              <a:rPr lang="pl-PL" dirty="0"/>
              <a:t>	</a:t>
            </a:r>
            <a:r>
              <a:rPr lang="pl-PL" dirty="0" smtClean="0"/>
              <a:t>Koszt zasilania jednej pompy przez cały okres użytkowania mieści się w granicach 3 000 zł. Ewentualne naprawy 1 000 zł. </a:t>
            </a:r>
          </a:p>
          <a:p>
            <a:pPr eaLnBrk="1" hangingPunct="1">
              <a:lnSpc>
                <a:spcPct val="90000"/>
              </a:lnSpc>
              <a:buFontTx/>
              <a:buNone/>
              <a:defRPr/>
            </a:pPr>
            <a:r>
              <a:rPr lang="pl-PL" dirty="0"/>
              <a:t>	</a:t>
            </a:r>
            <a:r>
              <a:rPr lang="pl-PL" dirty="0" smtClean="0"/>
              <a:t>Pięć kolektorów ma za zadanie ogrzewanie wody bieżącej w budynku z której ma korzystać około</a:t>
            </a:r>
            <a:br>
              <a:rPr lang="pl-PL" dirty="0" smtClean="0"/>
            </a:br>
            <a:r>
              <a:rPr lang="pl-PL" dirty="0" smtClean="0"/>
              <a:t>20 osób.</a:t>
            </a:r>
          </a:p>
        </p:txBody>
      </p:sp>
      <p:sp>
        <p:nvSpPr>
          <p:cNvPr id="4" name="Tytuł 1"/>
          <p:cNvSpPr txBox="1">
            <a:spLocks/>
          </p:cNvSpPr>
          <p:nvPr/>
        </p:nvSpPr>
        <p:spPr bwMode="auto">
          <a:xfrm>
            <a:off x="500063" y="285750"/>
            <a:ext cx="8229600" cy="1143000"/>
          </a:xfrm>
          <a:prstGeom prst="rect">
            <a:avLst/>
          </a:prstGeom>
        </p:spPr>
        <p:style>
          <a:lnRef idx="3">
            <a:schemeClr val="lt1"/>
          </a:lnRef>
          <a:fillRef idx="1">
            <a:schemeClr val="accent1"/>
          </a:fillRef>
          <a:effectRef idx="1">
            <a:schemeClr val="accent1"/>
          </a:effectRef>
          <a:fontRef idx="minor">
            <a:schemeClr val="lt1"/>
          </a:fontRef>
        </p:style>
        <p:txBody>
          <a:bodyPr anchor="ctr">
            <a:normAutofit/>
          </a:bodyPr>
          <a:lstStyle>
            <a:lvl1pPr algn="ctr" rtl="0" eaLnBrk="0" fontAlgn="base" hangingPunct="0">
              <a:spcBef>
                <a:spcPct val="0"/>
              </a:spcBef>
              <a:spcAft>
                <a:spcPct val="0"/>
              </a:spcAft>
              <a:defRPr sz="4400">
                <a:solidFill>
                  <a:schemeClr val="lt1"/>
                </a:solidFill>
                <a:latin typeface="+mn-lt"/>
                <a:ea typeface="+mn-ea"/>
                <a:cs typeface="+mn-cs"/>
              </a:defRPr>
            </a:lvl1pPr>
            <a:lvl2pPr algn="ctr" rtl="0" eaLnBrk="0" fontAlgn="base" hangingPunct="0">
              <a:spcBef>
                <a:spcPct val="0"/>
              </a:spcBef>
              <a:spcAft>
                <a:spcPct val="0"/>
              </a:spcAft>
              <a:defRPr sz="4400">
                <a:solidFill>
                  <a:schemeClr val="lt1"/>
                </a:solidFill>
                <a:latin typeface="+mn-lt"/>
                <a:ea typeface="+mn-ea"/>
                <a:cs typeface="+mn-cs"/>
              </a:defRPr>
            </a:lvl2pPr>
            <a:lvl3pPr algn="ctr" rtl="0" eaLnBrk="0" fontAlgn="base" hangingPunct="0">
              <a:spcBef>
                <a:spcPct val="0"/>
              </a:spcBef>
              <a:spcAft>
                <a:spcPct val="0"/>
              </a:spcAft>
              <a:defRPr sz="4400">
                <a:solidFill>
                  <a:schemeClr val="lt1"/>
                </a:solidFill>
                <a:latin typeface="+mn-lt"/>
                <a:ea typeface="+mn-ea"/>
                <a:cs typeface="+mn-cs"/>
              </a:defRPr>
            </a:lvl3pPr>
            <a:lvl4pPr algn="ctr" rtl="0" eaLnBrk="0" fontAlgn="base" hangingPunct="0">
              <a:spcBef>
                <a:spcPct val="0"/>
              </a:spcBef>
              <a:spcAft>
                <a:spcPct val="0"/>
              </a:spcAft>
              <a:defRPr sz="4400">
                <a:solidFill>
                  <a:schemeClr val="lt1"/>
                </a:solidFill>
                <a:latin typeface="+mn-lt"/>
                <a:ea typeface="+mn-ea"/>
                <a:cs typeface="+mn-cs"/>
              </a:defRPr>
            </a:lvl4pPr>
            <a:lvl5pPr algn="ctr" rtl="0" eaLnBrk="0" fontAlgn="base" hangingPunct="0">
              <a:spcBef>
                <a:spcPct val="0"/>
              </a:spcBef>
              <a:spcAft>
                <a:spcPct val="0"/>
              </a:spcAft>
              <a:defRPr sz="4400">
                <a:solidFill>
                  <a:schemeClr val="lt1"/>
                </a:solidFill>
                <a:latin typeface="+mn-lt"/>
                <a:ea typeface="+mn-ea"/>
                <a:cs typeface="+mn-cs"/>
              </a:defRPr>
            </a:lvl5pPr>
            <a:lvl6pPr marL="457200" algn="ctr" rtl="0" fontAlgn="base">
              <a:spcBef>
                <a:spcPct val="0"/>
              </a:spcBef>
              <a:spcAft>
                <a:spcPct val="0"/>
              </a:spcAft>
              <a:defRPr sz="4400">
                <a:solidFill>
                  <a:schemeClr val="lt1"/>
                </a:solidFill>
                <a:latin typeface="+mn-lt"/>
                <a:ea typeface="+mn-ea"/>
                <a:cs typeface="+mn-cs"/>
              </a:defRPr>
            </a:lvl6pPr>
            <a:lvl7pPr marL="914400" algn="ctr" rtl="0" fontAlgn="base">
              <a:spcBef>
                <a:spcPct val="0"/>
              </a:spcBef>
              <a:spcAft>
                <a:spcPct val="0"/>
              </a:spcAft>
              <a:defRPr sz="4400">
                <a:solidFill>
                  <a:schemeClr val="lt1"/>
                </a:solidFill>
                <a:latin typeface="+mn-lt"/>
                <a:ea typeface="+mn-ea"/>
                <a:cs typeface="+mn-cs"/>
              </a:defRPr>
            </a:lvl7pPr>
            <a:lvl8pPr marL="1371600" algn="ctr" rtl="0" fontAlgn="base">
              <a:spcBef>
                <a:spcPct val="0"/>
              </a:spcBef>
              <a:spcAft>
                <a:spcPct val="0"/>
              </a:spcAft>
              <a:defRPr sz="4400">
                <a:solidFill>
                  <a:schemeClr val="lt1"/>
                </a:solidFill>
                <a:latin typeface="+mn-lt"/>
                <a:ea typeface="+mn-ea"/>
                <a:cs typeface="+mn-cs"/>
              </a:defRPr>
            </a:lvl8pPr>
            <a:lvl9pPr marL="1828800" algn="ctr" rtl="0" fontAlgn="base">
              <a:spcBef>
                <a:spcPct val="0"/>
              </a:spcBef>
              <a:spcAft>
                <a:spcPct val="0"/>
              </a:spcAft>
              <a:defRPr sz="4400">
                <a:solidFill>
                  <a:schemeClr val="lt1"/>
                </a:solidFill>
                <a:latin typeface="+mn-lt"/>
                <a:ea typeface="+mn-ea"/>
                <a:cs typeface="+mn-cs"/>
              </a:defRPr>
            </a:lvl9pPr>
          </a:lstStyle>
          <a:p>
            <a:pPr eaLnBrk="1" hangingPunct="1">
              <a:defRPr/>
            </a:pPr>
            <a:r>
              <a:rPr lang="pl-PL" b="1" i="1" kern="0" smtClean="0">
                <a:solidFill>
                  <a:srgbClr val="FFFFFF"/>
                </a:solidFill>
              </a:rPr>
              <a:t>Dane</a:t>
            </a:r>
          </a:p>
        </p:txBody>
      </p:sp>
    </p:spTree>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CD5B5"/>
        </a:solidFill>
        <a:effectLst/>
      </p:bgPr>
    </p:bg>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500063" y="285750"/>
            <a:ext cx="8229600" cy="1143000"/>
          </a:xfrm>
        </p:spPr>
        <p:style>
          <a:lnRef idx="3">
            <a:schemeClr val="lt1"/>
          </a:lnRef>
          <a:fillRef idx="1">
            <a:schemeClr val="accent1"/>
          </a:fillRef>
          <a:effectRef idx="1">
            <a:schemeClr val="accent1"/>
          </a:effectRef>
          <a:fontRef idx="minor">
            <a:schemeClr val="lt1"/>
          </a:fontRef>
        </p:style>
        <p:txBody>
          <a:bodyPr>
            <a:normAutofit/>
          </a:bodyPr>
          <a:lstStyle/>
          <a:p>
            <a:pPr eaLnBrk="1" hangingPunct="1">
              <a:defRPr/>
            </a:pPr>
            <a:r>
              <a:rPr lang="pl-PL" b="1" i="1" smtClean="0">
                <a:solidFill>
                  <a:srgbClr val="FFFFFF"/>
                </a:solidFill>
              </a:rPr>
              <a:t>Dane</a:t>
            </a:r>
          </a:p>
        </p:txBody>
      </p:sp>
      <p:sp>
        <p:nvSpPr>
          <p:cNvPr id="63491" name="Symbol zastępczy zawartości 5"/>
          <p:cNvSpPr>
            <a:spLocks noGrp="1"/>
          </p:cNvSpPr>
          <p:nvPr>
            <p:ph idx="4294967295"/>
          </p:nvPr>
        </p:nvSpPr>
        <p:spPr/>
        <p:txBody>
          <a:bodyPr/>
          <a:lstStyle/>
          <a:p>
            <a:pPr eaLnBrk="1" hangingPunct="1"/>
            <a:r>
              <a:rPr lang="pl-PL" smtClean="0"/>
              <a:t>Ilość osób 20</a:t>
            </a:r>
          </a:p>
          <a:p>
            <a:pPr eaLnBrk="1" hangingPunct="1"/>
            <a:r>
              <a:rPr lang="pl-PL" smtClean="0"/>
              <a:t>Ilość kolektorów 5</a:t>
            </a:r>
          </a:p>
          <a:p>
            <a:pPr eaLnBrk="1" hangingPunct="1"/>
            <a:r>
              <a:rPr lang="pl-PL" smtClean="0"/>
              <a:t>Cena kolektorów około 60 000 zł</a:t>
            </a:r>
          </a:p>
          <a:p>
            <a:pPr eaLnBrk="1" hangingPunct="1"/>
            <a:r>
              <a:rPr lang="pl-PL" smtClean="0"/>
              <a:t>Ilość zaoszczędzonej energii 10 000 kWh (rocznie)</a:t>
            </a:r>
          </a:p>
          <a:p>
            <a:pPr eaLnBrk="1" hangingPunct="1">
              <a:buFontTx/>
              <a:buNone/>
            </a:pPr>
            <a:endParaRPr lang="pl-PL" smtClean="0"/>
          </a:p>
          <a:p>
            <a:pPr eaLnBrk="1" hangingPunct="1">
              <a:buFontTx/>
              <a:buNone/>
            </a:pPr>
            <a:r>
              <a:rPr lang="pl-PL" smtClean="0"/>
              <a:t> 	1 kWh kosztuje około 0,70 zł </a:t>
            </a:r>
          </a:p>
        </p:txBody>
      </p:sp>
    </p:spTree>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CC1DA">
            <a:alpha val="72156"/>
          </a:srgbClr>
        </a:solidFill>
        <a:effectLst/>
      </p:bgPr>
    </p:bg>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457200" y="274638"/>
            <a:ext cx="8229600" cy="1143000"/>
          </a:xfrm>
          <a:extLst/>
        </p:spPr>
        <p:style>
          <a:lnRef idx="0">
            <a:schemeClr val="accent1"/>
          </a:lnRef>
          <a:fillRef idx="3">
            <a:schemeClr val="accent1"/>
          </a:fillRef>
          <a:effectRef idx="3">
            <a:schemeClr val="accent1"/>
          </a:effectRef>
          <a:fontRef idx="minor">
            <a:schemeClr val="lt1"/>
          </a:fontRef>
        </p:style>
        <p:txBody>
          <a:bodyPr rtlCol="0">
            <a:normAutofit/>
          </a:bodyPr>
          <a:lstStyle/>
          <a:p>
            <a:pPr eaLnBrk="1" fontAlgn="auto" hangingPunct="1">
              <a:spcAft>
                <a:spcPts val="0"/>
              </a:spcAft>
              <a:defRPr/>
            </a:pPr>
            <a:r>
              <a:rPr lang="pl-PL" b="1" i="1" kern="1200" dirty="0"/>
              <a:t>Dane</a:t>
            </a:r>
          </a:p>
        </p:txBody>
      </p:sp>
      <p:sp>
        <p:nvSpPr>
          <p:cNvPr id="64517" name="Symbol zastępczy zawartości 2"/>
          <p:cNvSpPr>
            <a:spLocks noGrp="1"/>
          </p:cNvSpPr>
          <p:nvPr>
            <p:ph idx="4294967295"/>
          </p:nvPr>
        </p:nvSpPr>
        <p:spPr/>
        <p:txBody>
          <a:bodyPr/>
          <a:lstStyle/>
          <a:p>
            <a:pPr eaLnBrk="1" hangingPunct="1">
              <a:buFontTx/>
              <a:buNone/>
            </a:pPr>
            <a:r>
              <a:rPr lang="pl-PL" smtClean="0"/>
              <a:t>	Koszty eksploatacji (przez cały okres użytkowania kolektorów):</a:t>
            </a:r>
          </a:p>
          <a:p>
            <a:pPr eaLnBrk="1" hangingPunct="1"/>
            <a:r>
              <a:rPr lang="pl-PL" smtClean="0"/>
              <a:t>zasilanie pompy 15 000 zł, </a:t>
            </a:r>
          </a:p>
          <a:p>
            <a:pPr eaLnBrk="1" hangingPunct="1"/>
            <a:r>
              <a:rPr lang="pl-PL" smtClean="0"/>
              <a:t>serwis i ewentualne naprawy 5 000 zł</a:t>
            </a:r>
          </a:p>
        </p:txBody>
      </p:sp>
    </p:spTree>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E6B9B8">
            <a:alpha val="45097"/>
          </a:srgbClr>
        </a:solidFill>
        <a:effectLst/>
      </p:bgPr>
    </p:bg>
    <p:spTree>
      <p:nvGrpSpPr>
        <p:cNvPr id="1" name=""/>
        <p:cNvGrpSpPr/>
        <p:nvPr/>
      </p:nvGrpSpPr>
      <p:grpSpPr>
        <a:xfrm>
          <a:off x="0" y="0"/>
          <a:ext cx="0" cy="0"/>
          <a:chOff x="0" y="0"/>
          <a:chExt cx="0" cy="0"/>
        </a:xfrm>
      </p:grpSpPr>
      <p:sp>
        <p:nvSpPr>
          <p:cNvPr id="2" name="Tytuł 1"/>
          <p:cNvSpPr>
            <a:spLocks noGrp="1"/>
          </p:cNvSpPr>
          <p:nvPr>
            <p:ph type="title" idx="4294967295"/>
          </p:nvPr>
        </p:nvSpPr>
        <p:spPr/>
        <p:style>
          <a:lnRef idx="1">
            <a:schemeClr val="accent4"/>
          </a:lnRef>
          <a:fillRef idx="2">
            <a:schemeClr val="accent4"/>
          </a:fillRef>
          <a:effectRef idx="1">
            <a:schemeClr val="accent4"/>
          </a:effectRef>
          <a:fontRef idx="minor">
            <a:schemeClr val="dk1"/>
          </a:fontRef>
        </p:style>
        <p:txBody>
          <a:bodyPr>
            <a:normAutofit/>
          </a:bodyPr>
          <a:lstStyle/>
          <a:p>
            <a:pPr eaLnBrk="1" hangingPunct="1">
              <a:defRPr/>
            </a:pPr>
            <a:r>
              <a:rPr lang="pl-PL" i="1" smtClean="0">
                <a:solidFill>
                  <a:srgbClr val="000000"/>
                </a:solidFill>
              </a:rPr>
              <a:t>Obliczenia </a:t>
            </a:r>
          </a:p>
        </p:txBody>
      </p:sp>
      <p:sp>
        <p:nvSpPr>
          <p:cNvPr id="65539" name="Symbol zastępczy zawartości 2"/>
          <p:cNvSpPr>
            <a:spLocks noGrp="1"/>
          </p:cNvSpPr>
          <p:nvPr>
            <p:ph idx="4294967295"/>
          </p:nvPr>
        </p:nvSpPr>
        <p:spPr/>
        <p:txBody>
          <a:bodyPr/>
          <a:lstStyle/>
          <a:p>
            <a:pPr eaLnBrk="1" hangingPunct="1">
              <a:buFontTx/>
              <a:buNone/>
            </a:pPr>
            <a:r>
              <a:rPr lang="pl-PL" smtClean="0"/>
              <a:t>	  60 000 zł  +  20 000 zł  =  80 000 zł</a:t>
            </a:r>
          </a:p>
          <a:p>
            <a:pPr eaLnBrk="1" hangingPunct="1">
              <a:buFontTx/>
              <a:buNone/>
            </a:pPr>
            <a:r>
              <a:rPr lang="pl-PL" smtClean="0"/>
              <a:t>	</a:t>
            </a:r>
            <a:r>
              <a:rPr lang="pl-PL" sz="1800" smtClean="0"/>
              <a:t>Cena kolektorów [5 szt.]      Koszty eksploatacji 	    Całkowity koszt</a:t>
            </a:r>
          </a:p>
          <a:p>
            <a:pPr eaLnBrk="1" hangingPunct="1">
              <a:buFontTx/>
              <a:buNone/>
            </a:pPr>
            <a:endParaRPr lang="pl-PL" sz="1800" smtClean="0"/>
          </a:p>
          <a:p>
            <a:pPr eaLnBrk="1" hangingPunct="1">
              <a:buFontTx/>
              <a:buNone/>
            </a:pPr>
            <a:r>
              <a:rPr lang="pl-PL" smtClean="0"/>
              <a:t>  10 000 kWh    *      25    =     250 000 kWh</a:t>
            </a:r>
          </a:p>
          <a:p>
            <a:pPr eaLnBrk="1" hangingPunct="1">
              <a:buFontTx/>
              <a:buNone/>
            </a:pPr>
            <a:r>
              <a:rPr lang="pl-PL" smtClean="0"/>
              <a:t>	</a:t>
            </a:r>
            <a:r>
              <a:rPr lang="pl-PL" sz="2000" smtClean="0"/>
              <a:t> Ilość zaoszczędzonej 	         Trwałość 	      Ilość energii </a:t>
            </a:r>
          </a:p>
          <a:p>
            <a:pPr eaLnBrk="1" hangingPunct="1">
              <a:buFontTx/>
              <a:buNone/>
            </a:pPr>
            <a:r>
              <a:rPr lang="pl-PL" sz="2000" smtClean="0"/>
              <a:t>	 energii  w ciągu roku	          kolektora          otrzymanej po 25</a:t>
            </a:r>
          </a:p>
          <a:p>
            <a:pPr eaLnBrk="1" hangingPunct="1">
              <a:buFontTx/>
              <a:buNone/>
            </a:pPr>
            <a:r>
              <a:rPr lang="pl-PL" sz="2000" smtClean="0"/>
              <a:t>						      latach użytkowania </a:t>
            </a:r>
          </a:p>
          <a:p>
            <a:pPr eaLnBrk="1" hangingPunct="1">
              <a:buFontTx/>
              <a:buNone/>
            </a:pPr>
            <a:endParaRPr lang="pl-PL" sz="2000" smtClean="0"/>
          </a:p>
        </p:txBody>
      </p:sp>
    </p:spTree>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948A54">
            <a:alpha val="58038"/>
          </a:srgbClr>
        </a:solidFill>
        <a:effectLst/>
      </p:bgPr>
    </p:bg>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684213" y="115888"/>
            <a:ext cx="7772400" cy="1143000"/>
          </a:xfrm>
        </p:spPr>
        <p:style>
          <a:lnRef idx="1">
            <a:schemeClr val="accent1"/>
          </a:lnRef>
          <a:fillRef idx="3">
            <a:schemeClr val="accent1"/>
          </a:fillRef>
          <a:effectRef idx="2">
            <a:schemeClr val="accent1"/>
          </a:effectRef>
          <a:fontRef idx="minor">
            <a:schemeClr val="lt1"/>
          </a:fontRef>
        </p:style>
        <p:txBody>
          <a:bodyPr>
            <a:normAutofit/>
          </a:bodyPr>
          <a:lstStyle/>
          <a:p>
            <a:pPr eaLnBrk="1" hangingPunct="1">
              <a:defRPr/>
            </a:pPr>
            <a:r>
              <a:rPr lang="pl-PL" b="1" i="1" dirty="0" smtClean="0">
                <a:solidFill>
                  <a:srgbClr val="FFFFFF"/>
                </a:solidFill>
              </a:rPr>
              <a:t>Obliczenia </a:t>
            </a:r>
          </a:p>
        </p:txBody>
      </p:sp>
      <p:sp>
        <p:nvSpPr>
          <p:cNvPr id="66563" name="Symbol zastępczy zawartości 2"/>
          <p:cNvSpPr>
            <a:spLocks noGrp="1"/>
          </p:cNvSpPr>
          <p:nvPr>
            <p:ph idx="4294967295"/>
          </p:nvPr>
        </p:nvSpPr>
        <p:spPr>
          <a:xfrm>
            <a:off x="685800" y="1371600"/>
            <a:ext cx="7772400" cy="5486400"/>
          </a:xfrm>
        </p:spPr>
        <p:txBody>
          <a:bodyPr/>
          <a:lstStyle/>
          <a:p>
            <a:pPr eaLnBrk="1" hangingPunct="1">
              <a:buFontTx/>
              <a:buNone/>
            </a:pPr>
            <a:r>
              <a:rPr lang="pl-PL" smtClean="0"/>
              <a:t>	250 000 kWh	     *      0,7 zł  =  175 000 zł</a:t>
            </a:r>
          </a:p>
          <a:p>
            <a:pPr eaLnBrk="1" hangingPunct="1">
              <a:buFontTx/>
              <a:buNone/>
            </a:pPr>
            <a:r>
              <a:rPr lang="pl-PL" smtClean="0"/>
              <a:t>	</a:t>
            </a:r>
            <a:r>
              <a:rPr lang="pl-PL" sz="2000" smtClean="0"/>
              <a:t>Ilość zaoszczędzonej 	              Koszt 1 kWh               Ilość 		 energii 					zaoszczędzonych</a:t>
            </a:r>
          </a:p>
          <a:p>
            <a:pPr eaLnBrk="1" hangingPunct="1">
              <a:buFontTx/>
              <a:buNone/>
            </a:pPr>
            <a:r>
              <a:rPr lang="pl-PL" sz="2000" smtClean="0"/>
              <a:t>	     					                     pieniędzy </a:t>
            </a:r>
          </a:p>
          <a:p>
            <a:pPr eaLnBrk="1" hangingPunct="1">
              <a:buFontTx/>
              <a:buNone/>
            </a:pPr>
            <a:endParaRPr lang="pl-PL" sz="2000" smtClean="0"/>
          </a:p>
          <a:p>
            <a:pPr eaLnBrk="1" hangingPunct="1">
              <a:buFontTx/>
              <a:buNone/>
            </a:pPr>
            <a:r>
              <a:rPr lang="pl-PL" smtClean="0"/>
              <a:t>	175 000 zł. jest to cena którą powinniśmy zaoszczędzić w ciągu 25 lat bez odjęcia kosztów za kolektory które kupiliśmy.</a:t>
            </a:r>
            <a:br>
              <a:rPr lang="pl-PL" smtClean="0"/>
            </a:br>
            <a:r>
              <a:rPr lang="pl-PL" smtClean="0"/>
              <a:t>Po odjęciu będzie ona wynosiła około</a:t>
            </a:r>
            <a:br>
              <a:rPr lang="pl-PL" smtClean="0"/>
            </a:br>
            <a:r>
              <a:rPr lang="pl-PL" smtClean="0"/>
              <a:t>95 000 zł. </a:t>
            </a:r>
          </a:p>
        </p:txBody>
      </p:sp>
    </p:spTree>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E6B9B8">
            <a:alpha val="36078"/>
          </a:srgbClr>
        </a:solidFill>
        <a:effectLst/>
      </p:bgPr>
    </p:bg>
    <p:spTree>
      <p:nvGrpSpPr>
        <p:cNvPr id="1" name=""/>
        <p:cNvGrpSpPr/>
        <p:nvPr/>
      </p:nvGrpSpPr>
      <p:grpSpPr>
        <a:xfrm>
          <a:off x="0" y="0"/>
          <a:ext cx="0" cy="0"/>
          <a:chOff x="0" y="0"/>
          <a:chExt cx="0" cy="0"/>
        </a:xfrm>
      </p:grpSpPr>
      <p:sp>
        <p:nvSpPr>
          <p:cNvPr id="2" name="Tytuł 1"/>
          <p:cNvSpPr>
            <a:spLocks noGrp="1"/>
          </p:cNvSpPr>
          <p:nvPr>
            <p:ph type="title" idx="4294967295"/>
          </p:nvPr>
        </p:nvSpPr>
        <p:spPr/>
        <p:style>
          <a:lnRef idx="1">
            <a:schemeClr val="accent3"/>
          </a:lnRef>
          <a:fillRef idx="2">
            <a:schemeClr val="accent3"/>
          </a:fillRef>
          <a:effectRef idx="1">
            <a:schemeClr val="accent3"/>
          </a:effectRef>
          <a:fontRef idx="minor">
            <a:schemeClr val="dk1"/>
          </a:fontRef>
        </p:style>
        <p:txBody>
          <a:bodyPr>
            <a:normAutofit/>
          </a:bodyPr>
          <a:lstStyle/>
          <a:p>
            <a:pPr eaLnBrk="1" hangingPunct="1">
              <a:defRPr/>
            </a:pPr>
            <a:r>
              <a:rPr lang="pl-PL" b="1" i="1" smtClean="0">
                <a:solidFill>
                  <a:srgbClr val="000000"/>
                </a:solidFill>
              </a:rPr>
              <a:t>Ustawienie kolektora</a:t>
            </a:r>
          </a:p>
        </p:txBody>
      </p:sp>
      <p:sp>
        <p:nvSpPr>
          <p:cNvPr id="67587" name="Symbol zastępczy zawartości 2"/>
          <p:cNvSpPr>
            <a:spLocks noGrp="1"/>
          </p:cNvSpPr>
          <p:nvPr>
            <p:ph idx="4294967295"/>
          </p:nvPr>
        </p:nvSpPr>
        <p:spPr/>
        <p:txBody>
          <a:bodyPr/>
          <a:lstStyle/>
          <a:p>
            <a:pPr eaLnBrk="1" hangingPunct="1">
              <a:buFontTx/>
              <a:buNone/>
            </a:pPr>
            <a:r>
              <a:rPr lang="pl-PL" smtClean="0"/>
              <a:t>   Atutami do założenia kolektorów na budynku naszej pracowni są:</a:t>
            </a:r>
          </a:p>
          <a:p>
            <a:pPr eaLnBrk="1" hangingPunct="1"/>
            <a:r>
              <a:rPr lang="pl-PL" smtClean="0"/>
              <a:t>brak jakichkolwiek przeszkód które mogłyby zasłaniać kolektor słoneczny,</a:t>
            </a:r>
          </a:p>
          <a:p>
            <a:pPr eaLnBrk="1" hangingPunct="1"/>
            <a:r>
              <a:rPr lang="pl-PL" smtClean="0"/>
              <a:t>płaski dach budynku</a:t>
            </a:r>
          </a:p>
        </p:txBody>
      </p:sp>
    </p:spTree>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558ED5">
            <a:alpha val="61960"/>
          </a:srgbClr>
        </a:solidFill>
        <a:effectLst/>
      </p:bgPr>
    </p:bg>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684213" y="333375"/>
            <a:ext cx="7772400" cy="1143000"/>
          </a:xfrm>
          <a:solidFill>
            <a:srgbClr val="00B0F0"/>
          </a:solidFill>
        </p:spPr>
        <p:style>
          <a:lnRef idx="1">
            <a:schemeClr val="accent3"/>
          </a:lnRef>
          <a:fillRef idx="3">
            <a:schemeClr val="accent3"/>
          </a:fillRef>
          <a:effectRef idx="2">
            <a:schemeClr val="accent3"/>
          </a:effectRef>
          <a:fontRef idx="minor">
            <a:schemeClr val="lt1"/>
          </a:fontRef>
        </p:style>
        <p:txBody>
          <a:bodyPr>
            <a:normAutofit/>
          </a:bodyPr>
          <a:lstStyle/>
          <a:p>
            <a:pPr eaLnBrk="1" hangingPunct="1">
              <a:defRPr/>
            </a:pPr>
            <a:r>
              <a:rPr lang="pl-PL" i="1" smtClean="0">
                <a:solidFill>
                  <a:srgbClr val="FFFFFF"/>
                </a:solidFill>
              </a:rPr>
              <a:t>Tak powinno to wyglądać</a:t>
            </a:r>
          </a:p>
        </p:txBody>
      </p:sp>
      <p:pic>
        <p:nvPicPr>
          <p:cNvPr id="68611" name="Obraz 4"/>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828800" y="1820863"/>
            <a:ext cx="5334000" cy="4781550"/>
          </a:xfrm>
        </p:spPr>
      </p:pic>
    </p:spTree>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558ED5">
            <a:alpha val="61960"/>
          </a:srgbClr>
        </a:solidFill>
        <a:effectLst/>
      </p:bgPr>
    </p:bg>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45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ytuł 1"/>
          <p:cNvSpPr>
            <a:spLocks noGrp="1"/>
          </p:cNvSpPr>
          <p:nvPr>
            <p:ph type="title" idx="4294967295"/>
          </p:nvPr>
        </p:nvSpPr>
        <p:spPr>
          <a:xfrm>
            <a:off x="5003800" y="609600"/>
            <a:ext cx="3889375" cy="3611563"/>
          </a:xfrm>
          <a:solidFill>
            <a:schemeClr val="accent6">
              <a:lumMod val="60000"/>
              <a:lumOff val="40000"/>
            </a:schemeClr>
          </a:solidFill>
        </p:spPr>
        <p:style>
          <a:lnRef idx="1">
            <a:schemeClr val="accent3"/>
          </a:lnRef>
          <a:fillRef idx="3">
            <a:schemeClr val="accent3"/>
          </a:fillRef>
          <a:effectRef idx="2">
            <a:schemeClr val="accent3"/>
          </a:effectRef>
          <a:fontRef idx="minor">
            <a:schemeClr val="lt1"/>
          </a:fontRef>
        </p:style>
        <p:txBody>
          <a:bodyPr>
            <a:normAutofit/>
          </a:bodyPr>
          <a:lstStyle/>
          <a:p>
            <a:pPr eaLnBrk="1" hangingPunct="1">
              <a:defRPr/>
            </a:pPr>
            <a:r>
              <a:rPr lang="pl-PL" i="1" dirty="0" smtClean="0">
                <a:solidFill>
                  <a:srgbClr val="FFFFFF"/>
                </a:solidFill>
              </a:rPr>
              <a:t>Proponowana lokalizacja kolektorów słonecznych</a:t>
            </a:r>
          </a:p>
        </p:txBody>
      </p:sp>
      <p:sp>
        <p:nvSpPr>
          <p:cNvPr id="7" name="Elipsa 6"/>
          <p:cNvSpPr>
            <a:spLocks noChangeArrowheads="1"/>
          </p:cNvSpPr>
          <p:nvPr/>
        </p:nvSpPr>
        <p:spPr bwMode="auto">
          <a:xfrm rot="4404079">
            <a:off x="973137" y="4506913"/>
            <a:ext cx="2081213" cy="528638"/>
          </a:xfrm>
          <a:prstGeom prst="ellipse">
            <a:avLst/>
          </a:prstGeom>
          <a:noFill/>
          <a:ln w="76200" algn="ctr">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anchor="ctr"/>
          <a:lstStyle/>
          <a:p>
            <a:pPr algn="ctr" fontAlgn="auto">
              <a:spcBef>
                <a:spcPts val="0"/>
              </a:spcBef>
              <a:spcAft>
                <a:spcPts val="0"/>
              </a:spcAft>
              <a:defRPr/>
            </a:pPr>
            <a:endParaRPr lang="pl-PL" sz="18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cs typeface="+mn-cs"/>
            </a:endParaRPr>
          </a:p>
        </p:txBody>
      </p:sp>
    </p:spTree>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ytuł 2"/>
          <p:cNvSpPr>
            <a:spLocks noGrp="1"/>
          </p:cNvSpPr>
          <p:nvPr>
            <p:ph type="title" idx="4294967295"/>
          </p:nvPr>
        </p:nvSpPr>
        <p:spPr>
          <a:solidFill>
            <a:schemeClr val="accent6">
              <a:lumMod val="60000"/>
              <a:lumOff val="40000"/>
            </a:schemeClr>
          </a:solidFill>
        </p:spPr>
        <p:txBody>
          <a:bodyPr/>
          <a:lstStyle/>
          <a:p>
            <a:pPr eaLnBrk="1" hangingPunct="1">
              <a:defRPr/>
            </a:pPr>
            <a:r>
              <a:rPr lang="pl-PL" i="1" dirty="0" smtClean="0">
                <a:solidFill>
                  <a:srgbClr val="FFFFFF"/>
                </a:solidFill>
              </a:rPr>
              <a:t>Wykonali:</a:t>
            </a:r>
            <a:endParaRPr lang="pl-PL" i="1" dirty="0" smtClean="0"/>
          </a:p>
        </p:txBody>
      </p:sp>
      <p:sp>
        <p:nvSpPr>
          <p:cNvPr id="70659" name="Symbol zastępczy zawartości 4"/>
          <p:cNvSpPr>
            <a:spLocks noGrp="1"/>
          </p:cNvSpPr>
          <p:nvPr>
            <p:ph idx="4294967295"/>
          </p:nvPr>
        </p:nvSpPr>
        <p:spPr/>
        <p:txBody>
          <a:bodyPr/>
          <a:lstStyle/>
          <a:p>
            <a:pPr algn="just" eaLnBrk="1" hangingPunct="1">
              <a:buFontTx/>
              <a:buNone/>
            </a:pPr>
            <a:r>
              <a:rPr lang="pl-PL" i="1" smtClean="0"/>
              <a:t>Jan Kozanecki </a:t>
            </a:r>
            <a:r>
              <a:rPr lang="pl-PL" sz="2400" i="1" smtClean="0"/>
              <a:t>- </a:t>
            </a:r>
            <a:r>
              <a:rPr lang="pl-PL" sz="2400" smtClean="0"/>
              <a:t>obliczenia, wyszukanie odpowiednich 			paneli, kosztorys</a:t>
            </a:r>
            <a:r>
              <a:rPr lang="pl-PL" smtClean="0"/>
              <a:t>,</a:t>
            </a:r>
            <a:endParaRPr lang="pl-PL" i="1" smtClean="0"/>
          </a:p>
          <a:p>
            <a:pPr algn="just" eaLnBrk="1" hangingPunct="1">
              <a:buFontTx/>
              <a:buNone/>
            </a:pPr>
            <a:r>
              <a:rPr lang="pl-PL" i="1" smtClean="0"/>
              <a:t>Jakub Anglard </a:t>
            </a:r>
            <a:r>
              <a:rPr lang="pl-PL" sz="2400" i="1" smtClean="0"/>
              <a:t>- </a:t>
            </a:r>
            <a:r>
              <a:rPr lang="pl-PL" sz="2400" smtClean="0"/>
              <a:t>ogólny opis paneli.</a:t>
            </a:r>
            <a:endParaRPr lang="pl-PL" sz="2400" i="1" smtClean="0"/>
          </a:p>
        </p:txBody>
      </p:sp>
      <p:sp>
        <p:nvSpPr>
          <p:cNvPr id="70660" name="pole tekstowe 3"/>
          <p:cNvSpPr txBox="1">
            <a:spLocks noChangeArrowheads="1"/>
          </p:cNvSpPr>
          <p:nvPr/>
        </p:nvSpPr>
        <p:spPr bwMode="auto">
          <a:xfrm>
            <a:off x="7885113" y="5961063"/>
            <a:ext cx="9350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pl-PL" sz="1800">
                <a:hlinkClick r:id="rId2" action="ppaction://hlinksldjump"/>
              </a:rPr>
              <a:t>Powrót</a:t>
            </a:r>
            <a:endParaRPr lang="pl-PL"/>
          </a:p>
        </p:txBody>
      </p:sp>
    </p:spTree>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ytuł 1"/>
          <p:cNvSpPr>
            <a:spLocks noGrp="1"/>
          </p:cNvSpPr>
          <p:nvPr>
            <p:ph type="ctrTitle"/>
          </p:nvPr>
        </p:nvSpPr>
        <p:spPr/>
        <p:txBody>
          <a:bodyPr/>
          <a:lstStyle/>
          <a:p>
            <a:r>
              <a:rPr lang="pl-PL" sz="7200" b="1" i="1" u="sng" smtClean="0">
                <a:solidFill>
                  <a:srgbClr val="C00000"/>
                </a:solidFill>
              </a:rPr>
              <a:t>Pompa ciepła dla pracowni</a:t>
            </a:r>
          </a:p>
        </p:txBody>
      </p:sp>
      <p:sp>
        <p:nvSpPr>
          <p:cNvPr id="71683" name="Podtytuł 2"/>
          <p:cNvSpPr>
            <a:spLocks noGrp="1"/>
          </p:cNvSpPr>
          <p:nvPr>
            <p:ph type="subTitle" idx="1"/>
          </p:nvPr>
        </p:nvSpPr>
        <p:spPr/>
        <p:txBody>
          <a:bodyPr/>
          <a:lstStyle/>
          <a:p>
            <a:endParaRPr lang="pl-PL"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8194" name="Symbol zastępczy zawartości 2"/>
          <p:cNvSpPr>
            <a:spLocks noGrp="1"/>
          </p:cNvSpPr>
          <p:nvPr>
            <p:ph idx="4294967295"/>
          </p:nvPr>
        </p:nvSpPr>
        <p:spPr>
          <a:xfrm>
            <a:off x="17463" y="4149725"/>
            <a:ext cx="9144000" cy="2374900"/>
          </a:xfrm>
        </p:spPr>
        <p:txBody>
          <a:bodyPr/>
          <a:lstStyle/>
          <a:p>
            <a:pPr marL="0" indent="0" algn="ctr" eaLnBrk="1" hangingPunct="1">
              <a:lnSpc>
                <a:spcPct val="110000"/>
              </a:lnSpc>
              <a:buClr>
                <a:srgbClr val="B2D0B4"/>
              </a:buClr>
              <a:buFontTx/>
              <a:buNone/>
            </a:pPr>
            <a:r>
              <a:rPr lang="pl-PL" smtClean="0">
                <a:solidFill>
                  <a:srgbClr val="92D050"/>
                </a:solidFill>
              </a:rPr>
              <a:t>Ogniwo jest dwuwarstwowe - warstwa pozytywna (+) i negatywna (-). Między tymi warstwami w momencie gdy pada na nie promieniowanie świetlne powstaje napięcie i płynie prąd elektryczny. Jego grubość to 150 do 250 mikrometrów.</a:t>
            </a:r>
            <a:endParaRPr lang="pl-PL" smtClean="0">
              <a:solidFill>
                <a:srgbClr val="92D050"/>
              </a:solidFill>
              <a:sym typeface="Wingdings" pitchFamily="2" charset="2"/>
            </a:endParaRPr>
          </a:p>
        </p:txBody>
      </p:sp>
      <p:pic>
        <p:nvPicPr>
          <p:cNvPr id="8195" name="Picture 2" descr="http://www.fotowoltaika.net/mediac/400_0/media/ogniwo_fotowoltaicz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988" y="333375"/>
            <a:ext cx="311467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4" descr="http://www.globenergia.pl/files/Image/ARTYKULY%20OZE/KOLEKTORY%20SLONECZNE/0804/Duraczynski-Ogniwa/02.jpg"/>
          <p:cNvPicPr>
            <a:picLocks noChangeAspect="1" noChangeArrowheads="1"/>
          </p:cNvPicPr>
          <p:nvPr/>
        </p:nvPicPr>
        <p:blipFill>
          <a:blip r:embed="rId4">
            <a:extLst>
              <a:ext uri="{28A0092B-C50C-407E-A947-70E740481C1C}">
                <a14:useLocalDpi xmlns:a14="http://schemas.microsoft.com/office/drawing/2010/main" val="0"/>
              </a:ext>
            </a:extLst>
          </a:blip>
          <a:srcRect b="6093"/>
          <a:stretch>
            <a:fillRect/>
          </a:stretch>
        </p:blipFill>
        <p:spPr bwMode="auto">
          <a:xfrm>
            <a:off x="3217863" y="1268413"/>
            <a:ext cx="2566987"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6" descr="http://inzynierpv.pl/wp-content/uploads/2012/06/photo-by-SandiaLab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475" y="1268413"/>
            <a:ext cx="29559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ytuł 1"/>
          <p:cNvSpPr>
            <a:spLocks noGrp="1"/>
          </p:cNvSpPr>
          <p:nvPr>
            <p:ph type="title" idx="4294967295"/>
          </p:nvPr>
        </p:nvSpPr>
        <p:spPr>
          <a:xfrm>
            <a:off x="-304800" y="0"/>
            <a:ext cx="6553200" cy="1144588"/>
          </a:xfrm>
        </p:spPr>
        <p:txBody>
          <a:bodyPr anchor="b"/>
          <a:lstStyle/>
          <a:p>
            <a:pPr eaLnBrk="1" hangingPunct="1"/>
            <a:r>
              <a:rPr lang="pl-PL" sz="7200" smtClean="0">
                <a:solidFill>
                  <a:srgbClr val="FFFF00"/>
                </a:solidFill>
              </a:rPr>
              <a:t>Wprowadzenie:</a:t>
            </a:r>
          </a:p>
        </p:txBody>
      </p:sp>
    </p:spTree>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ytuł 1"/>
          <p:cNvSpPr>
            <a:spLocks noGrp="1"/>
          </p:cNvSpPr>
          <p:nvPr>
            <p:ph type="title"/>
          </p:nvPr>
        </p:nvSpPr>
        <p:spPr>
          <a:xfrm>
            <a:off x="684213" y="908050"/>
            <a:ext cx="7772400" cy="803275"/>
          </a:xfrm>
        </p:spPr>
        <p:txBody>
          <a:bodyPr/>
          <a:lstStyle/>
          <a:p>
            <a:r>
              <a:rPr lang="pl-PL" b="1" i="1" u="sng" smtClean="0">
                <a:solidFill>
                  <a:srgbClr val="00B0F0"/>
                </a:solidFill>
              </a:rPr>
              <a:t> Co to jest pompa ciepła? </a:t>
            </a:r>
          </a:p>
        </p:txBody>
      </p:sp>
      <p:sp>
        <p:nvSpPr>
          <p:cNvPr id="3" name="Symbol zastępczy zawartości 2"/>
          <p:cNvSpPr>
            <a:spLocks noGrp="1"/>
          </p:cNvSpPr>
          <p:nvPr>
            <p:ph idx="1"/>
          </p:nvPr>
        </p:nvSpPr>
        <p:spPr>
          <a:xfrm>
            <a:off x="468313" y="1628775"/>
            <a:ext cx="8229600" cy="4525963"/>
          </a:xfrm>
        </p:spPr>
        <p:txBody>
          <a:bodyPr>
            <a:normAutofit fontScale="70000" lnSpcReduction="20000"/>
          </a:bodyPr>
          <a:lstStyle/>
          <a:p>
            <a:pPr>
              <a:defRPr/>
            </a:pPr>
            <a:endParaRPr lang="pl-PL" dirty="0"/>
          </a:p>
          <a:p>
            <a:pPr marL="0" indent="0" algn="just">
              <a:buFontTx/>
              <a:buNone/>
              <a:defRPr/>
            </a:pPr>
            <a:r>
              <a:rPr lang="pl-PL" dirty="0" smtClean="0"/>
              <a:t>Pompa </a:t>
            </a:r>
            <a:r>
              <a:rPr lang="pl-PL" dirty="0"/>
              <a:t>ciepła jest urządzeniem działającym ekologicznie, bezpiecznie, jest nowoczesną metodą ogrzewania domu. Działanie pompy ciepła jest oparte na </a:t>
            </a:r>
            <a:r>
              <a:rPr lang="pl-PL" dirty="0" smtClean="0"/>
              <a:t>dość </a:t>
            </a:r>
            <a:r>
              <a:rPr lang="pl-PL" dirty="0"/>
              <a:t>prostym mechanizmie. Pompy ciepła pobierają ciepłą energię z pewnego źródła, którego temperatura jest niższa niż w pomieszczeniu, które zamierzamy </a:t>
            </a:r>
            <a:r>
              <a:rPr lang="pl-PL" dirty="0" smtClean="0"/>
              <a:t>ogrzać </a:t>
            </a:r>
            <a:r>
              <a:rPr lang="pl-PL" dirty="0"/>
              <a:t>i przetwarza (pompuje) to ciepło tak, aby miało wyższą temperaturę niż na początku. DOLNE ŻRÓDŁO (o niskiej temperaturze) → POMPA CIEPŁA (wyposażona w sprężarkę) → GÓRNE ŹRÓDŁO (wysoka temperatura). Zasada działania pompy ciepła znana jest od ponad wieku. Lodówki bowiem działają na podobnej zasadzie, co pompy ciepła - pompują </a:t>
            </a:r>
            <a:r>
              <a:rPr lang="pl-PL" dirty="0" smtClean="0"/>
              <a:t>ciepło</a:t>
            </a:r>
            <a:br>
              <a:rPr lang="pl-PL" dirty="0" smtClean="0"/>
            </a:br>
            <a:r>
              <a:rPr lang="pl-PL" dirty="0" smtClean="0"/>
              <a:t>z </a:t>
            </a:r>
            <a:r>
              <a:rPr lang="pl-PL" dirty="0"/>
              <a:t>komory chłodniczej do pomieszczenia. W przypadku pompy ciepła sytuacja jest taka sama z tą różnicą, że pompa ciepła wyposażona jest w większa sprężarkę i tłoczy ciepło z otoczenia do budynku. Można sobie </a:t>
            </a:r>
            <a:r>
              <a:rPr lang="pl-PL" dirty="0" smtClean="0"/>
              <a:t>wyobrazić, </a:t>
            </a:r>
            <a:r>
              <a:rPr lang="pl-PL" dirty="0"/>
              <a:t>że pompa ciepła spręża energię zgromadzoną w jednym miejscu np. w gruncie i pompuje ją w drugie miejsce. </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ytuł 3"/>
          <p:cNvSpPr>
            <a:spLocks noGrp="1"/>
          </p:cNvSpPr>
          <p:nvPr>
            <p:ph type="title"/>
          </p:nvPr>
        </p:nvSpPr>
        <p:spPr/>
        <p:txBody>
          <a:bodyPr/>
          <a:lstStyle/>
          <a:p>
            <a:endParaRPr lang="pl-PL" smtClean="0"/>
          </a:p>
        </p:txBody>
      </p:sp>
      <p:sp>
        <p:nvSpPr>
          <p:cNvPr id="73731" name="Symbol zastępczy tekstu 5"/>
          <p:cNvSpPr>
            <a:spLocks noGrp="1"/>
          </p:cNvSpPr>
          <p:nvPr>
            <p:ph type="body" sz="half" idx="2"/>
          </p:nvPr>
        </p:nvSpPr>
        <p:spPr/>
        <p:txBody>
          <a:bodyPr/>
          <a:lstStyle/>
          <a:p>
            <a:endParaRPr lang="pl-PL" smtClean="0"/>
          </a:p>
        </p:txBody>
      </p:sp>
      <p:pic>
        <p:nvPicPr>
          <p:cNvPr id="73732" name="Symbol zastępczy obrazu 8"/>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547813" y="808038"/>
            <a:ext cx="5875337" cy="3887787"/>
          </a:xfr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defRPr/>
            </a:pPr>
            <a:r>
              <a:rPr lang="pl-PL" dirty="0"/>
              <a:t/>
            </a:r>
            <a:br>
              <a:rPr lang="pl-PL" dirty="0"/>
            </a:br>
            <a:r>
              <a:rPr lang="pl-PL" b="1" i="1" u="sng" dirty="0">
                <a:solidFill>
                  <a:srgbClr val="00B0F0"/>
                </a:solidFill>
              </a:rPr>
              <a:t> Rodzaje pomp ciepła: </a:t>
            </a:r>
          </a:p>
        </p:txBody>
      </p:sp>
      <p:sp>
        <p:nvSpPr>
          <p:cNvPr id="3" name="Symbol zastępczy zawartości 2"/>
          <p:cNvSpPr>
            <a:spLocks noGrp="1"/>
          </p:cNvSpPr>
          <p:nvPr>
            <p:ph idx="1"/>
          </p:nvPr>
        </p:nvSpPr>
        <p:spPr/>
        <p:txBody>
          <a:bodyPr/>
          <a:lstStyle/>
          <a:p>
            <a:pPr>
              <a:defRPr/>
            </a:pPr>
            <a:endParaRPr lang="pl-PL" dirty="0"/>
          </a:p>
          <a:p>
            <a:pPr marL="0" indent="0">
              <a:buFontTx/>
              <a:buNone/>
              <a:defRPr/>
            </a:pPr>
            <a:r>
              <a:rPr lang="pl-PL" dirty="0"/>
              <a:t> </a:t>
            </a:r>
          </a:p>
          <a:p>
            <a:pPr marL="0" indent="0">
              <a:buFontTx/>
              <a:buNone/>
              <a:defRPr/>
            </a:pPr>
            <a:r>
              <a:rPr lang="pl-PL" dirty="0">
                <a:solidFill>
                  <a:srgbClr val="C00000"/>
                </a:solidFill>
              </a:rPr>
              <a:t>1. Ziemna pompa ciepła. </a:t>
            </a:r>
          </a:p>
          <a:p>
            <a:pPr marL="0" indent="0">
              <a:buFontTx/>
              <a:buNone/>
              <a:defRPr/>
            </a:pPr>
            <a:r>
              <a:rPr lang="pl-PL" dirty="0">
                <a:solidFill>
                  <a:srgbClr val="C00000"/>
                </a:solidFill>
              </a:rPr>
              <a:t>2. Powietrzna pompa ciepła. </a:t>
            </a:r>
          </a:p>
          <a:p>
            <a:pPr marL="0" indent="0">
              <a:buFontTx/>
              <a:buNone/>
              <a:defRPr/>
            </a:pPr>
            <a:r>
              <a:rPr lang="pl-PL" dirty="0">
                <a:solidFill>
                  <a:srgbClr val="C00000"/>
                </a:solidFill>
              </a:rPr>
              <a:t>3. Pompa typu woda-woda. </a:t>
            </a:r>
          </a:p>
          <a:p>
            <a:pPr marL="0" indent="0">
              <a:buFontTx/>
              <a:buNone/>
              <a:defRPr/>
            </a:pPr>
            <a:endParaRPr lang="pl-PL"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defRPr/>
            </a:pPr>
            <a:r>
              <a:rPr lang="pl-PL" dirty="0"/>
              <a:t/>
            </a:r>
            <a:br>
              <a:rPr lang="pl-PL" dirty="0"/>
            </a:br>
            <a:r>
              <a:rPr lang="pl-PL" dirty="0"/>
              <a:t> </a:t>
            </a:r>
            <a:r>
              <a:rPr lang="pl-PL" b="1" i="1" u="sng" dirty="0">
                <a:solidFill>
                  <a:srgbClr val="00B0F0"/>
                </a:solidFill>
              </a:rPr>
              <a:t>Jakie są różnice pomiędzy typami? </a:t>
            </a:r>
            <a:endParaRPr lang="pl-PL" u="sng" dirty="0">
              <a:solidFill>
                <a:srgbClr val="00B0F0"/>
              </a:solidFill>
            </a:endParaRPr>
          </a:p>
        </p:txBody>
      </p:sp>
      <p:sp>
        <p:nvSpPr>
          <p:cNvPr id="3" name="Symbol zastępczy zawartości 2"/>
          <p:cNvSpPr>
            <a:spLocks noGrp="1"/>
          </p:cNvSpPr>
          <p:nvPr>
            <p:ph idx="1"/>
          </p:nvPr>
        </p:nvSpPr>
        <p:spPr/>
        <p:txBody>
          <a:bodyPr/>
          <a:lstStyle/>
          <a:p>
            <a:pPr>
              <a:defRPr/>
            </a:pPr>
            <a:endParaRPr lang="pl-PL" dirty="0"/>
          </a:p>
          <a:p>
            <a:pPr marL="0" indent="0" algn="just">
              <a:buFontTx/>
              <a:buNone/>
              <a:defRPr/>
            </a:pPr>
            <a:r>
              <a:rPr lang="pl-PL" dirty="0" smtClean="0"/>
              <a:t>Podstawową </a:t>
            </a:r>
            <a:r>
              <a:rPr lang="pl-PL" dirty="0"/>
              <a:t>różnicą pomiędzy typami pomp ciepła, to </a:t>
            </a:r>
            <a:r>
              <a:rPr lang="pl-PL" dirty="0" smtClean="0"/>
              <a:t>skąd dolne </a:t>
            </a:r>
            <a:r>
              <a:rPr lang="pl-PL" dirty="0"/>
              <a:t>źródło pobiera niską </a:t>
            </a:r>
            <a:r>
              <a:rPr lang="pl-PL" dirty="0" smtClean="0"/>
              <a:t>temperaturę. </a:t>
            </a:r>
            <a:r>
              <a:rPr lang="pl-PL" dirty="0"/>
              <a:t>O</a:t>
            </a:r>
            <a:r>
              <a:rPr lang="pl-PL" dirty="0" smtClean="0"/>
              <a:t>dpowiednio </a:t>
            </a:r>
            <a:r>
              <a:rPr lang="pl-PL" dirty="0"/>
              <a:t>ziemna pompa ciepła uzyskuje niską temperaturę z ziemi, powietrzna pompa ciepła z </a:t>
            </a:r>
            <a:r>
              <a:rPr lang="pl-PL" dirty="0" smtClean="0"/>
              <a:t>powietrza,</a:t>
            </a:r>
            <a:br>
              <a:rPr lang="pl-PL" dirty="0" smtClean="0"/>
            </a:br>
            <a:r>
              <a:rPr lang="pl-PL" dirty="0" smtClean="0"/>
              <a:t>a </a:t>
            </a:r>
            <a:r>
              <a:rPr lang="pl-PL" dirty="0"/>
              <a:t>pompa typu woda-woda z wody. </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6"/>
          <p:cNvSpPr>
            <a:spLocks noGrp="1"/>
          </p:cNvSpPr>
          <p:nvPr>
            <p:ph type="title"/>
          </p:nvPr>
        </p:nvSpPr>
        <p:spPr/>
        <p:txBody>
          <a:bodyPr>
            <a:normAutofit fontScale="90000"/>
          </a:bodyPr>
          <a:lstStyle/>
          <a:p>
            <a:pPr>
              <a:defRPr/>
            </a:pPr>
            <a:r>
              <a:rPr lang="pl-PL" dirty="0"/>
              <a:t/>
            </a:r>
            <a:br>
              <a:rPr lang="pl-PL" dirty="0"/>
            </a:br>
            <a:r>
              <a:rPr lang="pl-PL" b="1" i="1" u="sng" dirty="0">
                <a:solidFill>
                  <a:srgbClr val="00B0F0"/>
                </a:solidFill>
              </a:rPr>
              <a:t> Jakie są koszty montażu pomp ciepła? </a:t>
            </a:r>
          </a:p>
        </p:txBody>
      </p:sp>
      <p:sp>
        <p:nvSpPr>
          <p:cNvPr id="8" name="Symbol zastępczy zawartości 7"/>
          <p:cNvSpPr>
            <a:spLocks noGrp="1"/>
          </p:cNvSpPr>
          <p:nvPr>
            <p:ph idx="1"/>
          </p:nvPr>
        </p:nvSpPr>
        <p:spPr/>
        <p:txBody>
          <a:bodyPr/>
          <a:lstStyle/>
          <a:p>
            <a:pPr marL="0" indent="0" algn="just">
              <a:buFontTx/>
              <a:buNone/>
              <a:defRPr/>
            </a:pPr>
            <a:r>
              <a:rPr lang="pl-PL" dirty="0"/>
              <a:t>Koszty montażu pompy ciepła są zależne głównie od dwóch czynników:</a:t>
            </a:r>
          </a:p>
          <a:p>
            <a:pPr marL="0" indent="0" algn="just">
              <a:buFontTx/>
              <a:buNone/>
              <a:defRPr/>
            </a:pPr>
            <a:endParaRPr lang="pl-PL" dirty="0" smtClean="0"/>
          </a:p>
          <a:p>
            <a:pPr algn="just">
              <a:defRPr/>
            </a:pPr>
            <a:r>
              <a:rPr lang="pl-PL" dirty="0" smtClean="0">
                <a:solidFill>
                  <a:srgbClr val="C00000"/>
                </a:solidFill>
              </a:rPr>
              <a:t>Rodzaju </a:t>
            </a:r>
            <a:r>
              <a:rPr lang="pl-PL" dirty="0">
                <a:solidFill>
                  <a:srgbClr val="C00000"/>
                </a:solidFill>
              </a:rPr>
              <a:t>pompy ciepła.</a:t>
            </a:r>
          </a:p>
          <a:p>
            <a:pPr algn="just">
              <a:defRPr/>
            </a:pPr>
            <a:r>
              <a:rPr lang="pl-PL" dirty="0" smtClean="0">
                <a:solidFill>
                  <a:srgbClr val="C00000"/>
                </a:solidFill>
              </a:rPr>
              <a:t>Powierzchni </a:t>
            </a:r>
            <a:r>
              <a:rPr lang="pl-PL" dirty="0">
                <a:solidFill>
                  <a:srgbClr val="C00000"/>
                </a:solidFill>
              </a:rPr>
              <a:t>budynku (czym większy budynek, tym </a:t>
            </a:r>
            <a:r>
              <a:rPr lang="pl-PL" dirty="0" smtClean="0">
                <a:solidFill>
                  <a:srgbClr val="C00000"/>
                </a:solidFill>
              </a:rPr>
              <a:t>moc </a:t>
            </a:r>
            <a:r>
              <a:rPr lang="pl-PL" dirty="0">
                <a:solidFill>
                  <a:srgbClr val="C00000"/>
                </a:solidFill>
              </a:rPr>
              <a:t>pompy musi być wyższa)</a:t>
            </a:r>
          </a:p>
          <a:p>
            <a:pPr marL="0" indent="0">
              <a:buFontTx/>
              <a:buNone/>
              <a:defRPr/>
            </a:pPr>
            <a:endParaRPr lang="pl-PL"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ytuł 1"/>
          <p:cNvSpPr>
            <a:spLocks noGrp="1"/>
          </p:cNvSpPr>
          <p:nvPr>
            <p:ph type="title"/>
          </p:nvPr>
        </p:nvSpPr>
        <p:spPr>
          <a:xfrm>
            <a:off x="468313" y="260350"/>
            <a:ext cx="8229600" cy="1296988"/>
          </a:xfrm>
        </p:spPr>
        <p:txBody>
          <a:bodyPr/>
          <a:lstStyle/>
          <a:p>
            <a:r>
              <a:rPr lang="pl-PL" sz="2800" smtClean="0"/>
              <a:t>Tabela przedstawia koszty założenia pompy ciepła dla</a:t>
            </a:r>
            <a:br>
              <a:rPr lang="pl-PL" sz="2800" smtClean="0"/>
            </a:br>
            <a:r>
              <a:rPr lang="pl-PL" sz="2800" smtClean="0"/>
              <a:t>4 osobowej rodziny, która mieszka w domu</a:t>
            </a:r>
            <a:br>
              <a:rPr lang="pl-PL" sz="2800" smtClean="0"/>
            </a:br>
            <a:r>
              <a:rPr lang="pl-PL" sz="2800" smtClean="0"/>
              <a:t>o powierzchni 200 m</a:t>
            </a:r>
            <a:r>
              <a:rPr lang="pl-PL" sz="2800" baseline="30000" smtClean="0"/>
              <a:t>2</a:t>
            </a:r>
            <a:r>
              <a:rPr lang="pl-PL" sz="2800" smtClean="0"/>
              <a:t>. </a:t>
            </a:r>
          </a:p>
        </p:txBody>
      </p:sp>
      <p:graphicFrame>
        <p:nvGraphicFramePr>
          <p:cNvPr id="4" name="Symbol zastępczy zawartości 3"/>
          <p:cNvGraphicFramePr>
            <a:graphicFrameLocks noGrp="1"/>
          </p:cNvGraphicFramePr>
          <p:nvPr>
            <p:ph idx="1"/>
          </p:nvPr>
        </p:nvGraphicFramePr>
        <p:xfrm>
          <a:off x="539750" y="1628775"/>
          <a:ext cx="7993063" cy="4895858"/>
        </p:xfrm>
        <a:graphic>
          <a:graphicData uri="http://schemas.openxmlformats.org/drawingml/2006/table">
            <a:tbl>
              <a:tblPr>
                <a:tableStyleId>{5C22544A-7EE6-4342-B048-85BDC9FD1C3A}</a:tableStyleId>
              </a:tblPr>
              <a:tblGrid>
                <a:gridCol w="2736364"/>
                <a:gridCol w="2880383"/>
                <a:gridCol w="1296172"/>
                <a:gridCol w="1080144"/>
              </a:tblGrid>
              <a:tr h="222539">
                <a:tc rowSpan="2" gridSpan="2">
                  <a:txBody>
                    <a:bodyPr/>
                    <a:lstStyle/>
                    <a:p>
                      <a:pPr algn="ctr">
                        <a:lnSpc>
                          <a:spcPct val="115000"/>
                        </a:lnSpc>
                        <a:spcAft>
                          <a:spcPts val="0"/>
                        </a:spcAft>
                      </a:pPr>
                      <a:r>
                        <a:rPr lang="pl-PL" sz="1200" b="1" dirty="0">
                          <a:effectLst/>
                        </a:rPr>
                        <a:t>System i jego elementy składowe</a:t>
                      </a:r>
                      <a:endParaRPr lang="pl-PL" sz="1200" b="1" dirty="0">
                        <a:effectLst/>
                        <a:latin typeface="Calibri"/>
                        <a:ea typeface="Calibri"/>
                        <a:cs typeface="Times New Roman"/>
                      </a:endParaRPr>
                    </a:p>
                  </a:txBody>
                  <a:tcPr marL="68582" marR="68582" marT="0" marB="0"/>
                </a:tc>
                <a:tc rowSpan="2" hMerge="1">
                  <a:txBody>
                    <a:bodyPr/>
                    <a:lstStyle/>
                    <a:p>
                      <a:endParaRPr lang="pl-PL"/>
                    </a:p>
                  </a:txBody>
                  <a:tcPr/>
                </a:tc>
                <a:tc gridSpan="2">
                  <a:txBody>
                    <a:bodyPr/>
                    <a:lstStyle/>
                    <a:p>
                      <a:pPr algn="ctr">
                        <a:lnSpc>
                          <a:spcPct val="115000"/>
                        </a:lnSpc>
                        <a:spcAft>
                          <a:spcPts val="0"/>
                        </a:spcAft>
                      </a:pPr>
                      <a:r>
                        <a:rPr lang="pl-PL" sz="1200" b="1" dirty="0">
                          <a:effectLst/>
                        </a:rPr>
                        <a:t>Ceny [zł]</a:t>
                      </a:r>
                      <a:endParaRPr lang="pl-PL" sz="1200" b="1" dirty="0">
                        <a:effectLst/>
                        <a:latin typeface="Calibri"/>
                        <a:ea typeface="Calibri"/>
                        <a:cs typeface="Times New Roman"/>
                      </a:endParaRPr>
                    </a:p>
                  </a:txBody>
                  <a:tcPr marL="68582" marR="68582" marT="0" marB="0"/>
                </a:tc>
                <a:tc hMerge="1">
                  <a:txBody>
                    <a:bodyPr/>
                    <a:lstStyle/>
                    <a:p>
                      <a:endParaRPr lang="pl-PL"/>
                    </a:p>
                  </a:txBody>
                  <a:tcPr/>
                </a:tc>
              </a:tr>
              <a:tr h="222539">
                <a:tc gridSpan="2" vMerge="1">
                  <a:txBody>
                    <a:bodyPr/>
                    <a:lstStyle/>
                    <a:p>
                      <a:endParaRPr lang="pl-PL"/>
                    </a:p>
                  </a:txBody>
                  <a:tcPr/>
                </a:tc>
                <a:tc hMerge="1" vMerge="1">
                  <a:txBody>
                    <a:bodyPr/>
                    <a:lstStyle/>
                    <a:p>
                      <a:endParaRPr lang="pl-PL"/>
                    </a:p>
                  </a:txBody>
                  <a:tcPr/>
                </a:tc>
                <a:tc>
                  <a:txBody>
                    <a:bodyPr/>
                    <a:lstStyle/>
                    <a:p>
                      <a:pPr algn="ctr">
                        <a:lnSpc>
                          <a:spcPct val="115000"/>
                        </a:lnSpc>
                        <a:spcAft>
                          <a:spcPts val="0"/>
                        </a:spcAft>
                      </a:pPr>
                      <a:r>
                        <a:rPr lang="pl-PL" sz="1200" b="1">
                          <a:effectLst/>
                        </a:rPr>
                        <a:t>min.</a:t>
                      </a:r>
                      <a:endParaRPr lang="pl-PL" sz="1200" b="1">
                        <a:effectLst/>
                        <a:latin typeface="Calibri"/>
                        <a:ea typeface="Calibri"/>
                        <a:cs typeface="Times New Roman"/>
                      </a:endParaRPr>
                    </a:p>
                  </a:txBody>
                  <a:tcPr marL="68582" marR="68582" marT="0" marB="0"/>
                </a:tc>
                <a:tc>
                  <a:txBody>
                    <a:bodyPr/>
                    <a:lstStyle/>
                    <a:p>
                      <a:pPr algn="ctr">
                        <a:lnSpc>
                          <a:spcPct val="115000"/>
                        </a:lnSpc>
                        <a:spcAft>
                          <a:spcPts val="0"/>
                        </a:spcAft>
                      </a:pPr>
                      <a:r>
                        <a:rPr lang="pl-PL" sz="1200" b="1" dirty="0">
                          <a:effectLst/>
                        </a:rPr>
                        <a:t>maks.</a:t>
                      </a:r>
                      <a:endParaRPr lang="pl-PL" sz="1200" b="1" dirty="0">
                        <a:effectLst/>
                        <a:latin typeface="Calibri"/>
                        <a:ea typeface="Calibri"/>
                        <a:cs typeface="Times New Roman"/>
                      </a:endParaRPr>
                    </a:p>
                  </a:txBody>
                  <a:tcPr marL="68582" marR="68582" marT="0" marB="0"/>
                </a:tc>
              </a:tr>
              <a:tr h="222539">
                <a:tc rowSpan="3">
                  <a:txBody>
                    <a:bodyPr/>
                    <a:lstStyle/>
                    <a:p>
                      <a:pPr>
                        <a:lnSpc>
                          <a:spcPct val="115000"/>
                        </a:lnSpc>
                        <a:spcAft>
                          <a:spcPts val="0"/>
                        </a:spcAft>
                      </a:pPr>
                      <a:r>
                        <a:rPr lang="pl-PL" sz="1200" b="1" dirty="0">
                          <a:effectLst/>
                        </a:rPr>
                        <a:t>powietrze – woda</a:t>
                      </a:r>
                      <a:endParaRPr lang="pl-PL" sz="1200" b="1" dirty="0">
                        <a:effectLst/>
                        <a:latin typeface="Calibri"/>
                        <a:ea typeface="Calibri"/>
                        <a:cs typeface="Times New Roman"/>
                      </a:endParaRPr>
                    </a:p>
                  </a:txBody>
                  <a:tcPr marL="68582" marR="68582" marT="0" marB="0"/>
                </a:tc>
                <a:tc>
                  <a:txBody>
                    <a:bodyPr/>
                    <a:lstStyle/>
                    <a:p>
                      <a:pPr>
                        <a:lnSpc>
                          <a:spcPct val="115000"/>
                        </a:lnSpc>
                        <a:spcAft>
                          <a:spcPts val="0"/>
                        </a:spcAft>
                      </a:pPr>
                      <a:r>
                        <a:rPr lang="pl-PL" sz="1200" b="1" dirty="0">
                          <a:effectLst/>
                        </a:rPr>
                        <a:t>pompa ciepła</a:t>
                      </a:r>
                      <a:endParaRPr lang="pl-PL" sz="1200" b="1" dirty="0">
                        <a:effectLst/>
                        <a:latin typeface="Calibri"/>
                        <a:ea typeface="Calibri"/>
                        <a:cs typeface="Times New Roman"/>
                      </a:endParaRPr>
                    </a:p>
                  </a:txBody>
                  <a:tcPr marL="68582" marR="68582" marT="0" marB="0"/>
                </a:tc>
                <a:tc>
                  <a:txBody>
                    <a:bodyPr/>
                    <a:lstStyle/>
                    <a:p>
                      <a:pPr>
                        <a:lnSpc>
                          <a:spcPct val="115000"/>
                        </a:lnSpc>
                        <a:spcAft>
                          <a:spcPts val="0"/>
                        </a:spcAft>
                      </a:pPr>
                      <a:r>
                        <a:rPr lang="pl-PL" sz="1200" b="1" dirty="0">
                          <a:effectLst/>
                        </a:rPr>
                        <a:t>15 900</a:t>
                      </a:r>
                      <a:endParaRPr lang="pl-PL" sz="1200" b="1" dirty="0">
                        <a:effectLst/>
                        <a:latin typeface="Calibri"/>
                        <a:ea typeface="Calibri"/>
                        <a:cs typeface="Times New Roman"/>
                      </a:endParaRPr>
                    </a:p>
                  </a:txBody>
                  <a:tcPr marL="68582" marR="68582" marT="0" marB="0"/>
                </a:tc>
                <a:tc>
                  <a:txBody>
                    <a:bodyPr/>
                    <a:lstStyle/>
                    <a:p>
                      <a:pPr>
                        <a:lnSpc>
                          <a:spcPct val="115000"/>
                        </a:lnSpc>
                        <a:spcAft>
                          <a:spcPts val="0"/>
                        </a:spcAft>
                      </a:pPr>
                      <a:r>
                        <a:rPr lang="pl-PL" sz="1200" b="1" dirty="0">
                          <a:effectLst/>
                        </a:rPr>
                        <a:t>32 000</a:t>
                      </a:r>
                      <a:endParaRPr lang="pl-PL" sz="1200" b="1" dirty="0">
                        <a:effectLst/>
                        <a:latin typeface="Calibri"/>
                        <a:ea typeface="Calibri"/>
                        <a:cs typeface="Times New Roman"/>
                      </a:endParaRPr>
                    </a:p>
                  </a:txBody>
                  <a:tcPr marL="68582" marR="68582" marT="0" marB="0"/>
                </a:tc>
              </a:tr>
              <a:tr h="222539">
                <a:tc vMerge="1">
                  <a:txBody>
                    <a:bodyPr/>
                    <a:lstStyle/>
                    <a:p>
                      <a:endParaRPr lang="pl-PL"/>
                    </a:p>
                  </a:txBody>
                  <a:tcPr/>
                </a:tc>
                <a:tc>
                  <a:txBody>
                    <a:bodyPr/>
                    <a:lstStyle/>
                    <a:p>
                      <a:pPr>
                        <a:lnSpc>
                          <a:spcPct val="115000"/>
                        </a:lnSpc>
                        <a:spcAft>
                          <a:spcPts val="0"/>
                        </a:spcAft>
                      </a:pPr>
                      <a:r>
                        <a:rPr lang="pl-PL" sz="1200" b="1" dirty="0">
                          <a:effectLst/>
                        </a:rPr>
                        <a:t>inne koszty</a:t>
                      </a:r>
                      <a:endParaRPr lang="pl-PL" sz="1200" b="1" dirty="0">
                        <a:effectLst/>
                        <a:latin typeface="Calibri"/>
                        <a:ea typeface="Calibri"/>
                        <a:cs typeface="Times New Roman"/>
                      </a:endParaRPr>
                    </a:p>
                  </a:txBody>
                  <a:tcPr marL="68582" marR="68582" marT="0" marB="0"/>
                </a:tc>
                <a:tc>
                  <a:txBody>
                    <a:bodyPr/>
                    <a:lstStyle/>
                    <a:p>
                      <a:pPr>
                        <a:lnSpc>
                          <a:spcPct val="115000"/>
                        </a:lnSpc>
                        <a:spcAft>
                          <a:spcPts val="0"/>
                        </a:spcAft>
                      </a:pPr>
                      <a:r>
                        <a:rPr lang="pl-PL" sz="1200" b="1">
                          <a:effectLst/>
                        </a:rPr>
                        <a:t>2200</a:t>
                      </a:r>
                      <a:endParaRPr lang="pl-PL" sz="1200" b="1">
                        <a:effectLst/>
                        <a:latin typeface="Calibri"/>
                        <a:ea typeface="Calibri"/>
                        <a:cs typeface="Times New Roman"/>
                      </a:endParaRPr>
                    </a:p>
                  </a:txBody>
                  <a:tcPr marL="68582" marR="68582" marT="0" marB="0"/>
                </a:tc>
                <a:tc>
                  <a:txBody>
                    <a:bodyPr/>
                    <a:lstStyle/>
                    <a:p>
                      <a:pPr>
                        <a:lnSpc>
                          <a:spcPct val="115000"/>
                        </a:lnSpc>
                        <a:spcAft>
                          <a:spcPts val="0"/>
                        </a:spcAft>
                      </a:pPr>
                      <a:r>
                        <a:rPr lang="pl-PL" sz="1200" b="1" dirty="0">
                          <a:effectLst/>
                        </a:rPr>
                        <a:t>2000</a:t>
                      </a:r>
                      <a:endParaRPr lang="pl-PL" sz="1200" b="1" dirty="0">
                        <a:effectLst/>
                        <a:latin typeface="Calibri"/>
                        <a:ea typeface="Calibri"/>
                        <a:cs typeface="Times New Roman"/>
                      </a:endParaRPr>
                    </a:p>
                  </a:txBody>
                  <a:tcPr marL="68582" marR="68582" marT="0" marB="0"/>
                </a:tc>
              </a:tr>
              <a:tr h="222539">
                <a:tc vMerge="1">
                  <a:txBody>
                    <a:bodyPr/>
                    <a:lstStyle/>
                    <a:p>
                      <a:endParaRPr lang="pl-PL"/>
                    </a:p>
                  </a:txBody>
                  <a:tcPr/>
                </a:tc>
                <a:tc>
                  <a:txBody>
                    <a:bodyPr/>
                    <a:lstStyle/>
                    <a:p>
                      <a:pPr>
                        <a:lnSpc>
                          <a:spcPct val="115000"/>
                        </a:lnSpc>
                        <a:spcAft>
                          <a:spcPts val="0"/>
                        </a:spcAft>
                      </a:pPr>
                      <a:r>
                        <a:rPr lang="pl-PL" sz="1200" b="1">
                          <a:effectLst/>
                        </a:rPr>
                        <a:t>Razem</a:t>
                      </a:r>
                      <a:endParaRPr lang="pl-PL" sz="1200" b="1">
                        <a:effectLst/>
                        <a:latin typeface="Calibri"/>
                        <a:ea typeface="Calibri"/>
                        <a:cs typeface="Times New Roman"/>
                      </a:endParaRPr>
                    </a:p>
                  </a:txBody>
                  <a:tcPr marL="68582" marR="68582" marT="0" marB="0"/>
                </a:tc>
                <a:tc>
                  <a:txBody>
                    <a:bodyPr/>
                    <a:lstStyle/>
                    <a:p>
                      <a:pPr>
                        <a:lnSpc>
                          <a:spcPct val="115000"/>
                        </a:lnSpc>
                        <a:spcAft>
                          <a:spcPts val="0"/>
                        </a:spcAft>
                      </a:pPr>
                      <a:r>
                        <a:rPr lang="pl-PL" sz="1200" b="1">
                          <a:effectLst/>
                        </a:rPr>
                        <a:t>18 100</a:t>
                      </a:r>
                      <a:endParaRPr lang="pl-PL" sz="1200" b="1">
                        <a:effectLst/>
                        <a:latin typeface="Calibri"/>
                        <a:ea typeface="Calibri"/>
                        <a:cs typeface="Times New Roman"/>
                      </a:endParaRPr>
                    </a:p>
                  </a:txBody>
                  <a:tcPr marL="68582" marR="68582" marT="0" marB="0"/>
                </a:tc>
                <a:tc>
                  <a:txBody>
                    <a:bodyPr/>
                    <a:lstStyle/>
                    <a:p>
                      <a:pPr>
                        <a:lnSpc>
                          <a:spcPct val="115000"/>
                        </a:lnSpc>
                        <a:spcAft>
                          <a:spcPts val="0"/>
                        </a:spcAft>
                      </a:pPr>
                      <a:r>
                        <a:rPr lang="pl-PL" sz="1200" b="1" dirty="0">
                          <a:effectLst/>
                        </a:rPr>
                        <a:t>34 000</a:t>
                      </a:r>
                      <a:endParaRPr lang="pl-PL" sz="1200" b="1" dirty="0">
                        <a:effectLst/>
                        <a:latin typeface="Calibri"/>
                        <a:ea typeface="Calibri"/>
                        <a:cs typeface="Times New Roman"/>
                      </a:endParaRPr>
                    </a:p>
                  </a:txBody>
                  <a:tcPr marL="68582" marR="68582" marT="0" marB="0"/>
                </a:tc>
              </a:tr>
              <a:tr h="222539">
                <a:tc rowSpan="4">
                  <a:txBody>
                    <a:bodyPr/>
                    <a:lstStyle/>
                    <a:p>
                      <a:pPr>
                        <a:lnSpc>
                          <a:spcPct val="115000"/>
                        </a:lnSpc>
                        <a:spcAft>
                          <a:spcPts val="0"/>
                        </a:spcAft>
                      </a:pPr>
                      <a:r>
                        <a:rPr lang="pl-PL" sz="1200" b="1" dirty="0">
                          <a:effectLst/>
                        </a:rPr>
                        <a:t>woda – woda</a:t>
                      </a:r>
                      <a:endParaRPr lang="pl-PL" sz="1200" b="1" dirty="0">
                        <a:effectLst/>
                        <a:latin typeface="Calibri"/>
                        <a:ea typeface="Calibri"/>
                        <a:cs typeface="Times New Roman"/>
                      </a:endParaRPr>
                    </a:p>
                  </a:txBody>
                  <a:tcPr marL="68582" marR="68582" marT="0" marB="0"/>
                </a:tc>
                <a:tc>
                  <a:txBody>
                    <a:bodyPr/>
                    <a:lstStyle/>
                    <a:p>
                      <a:pPr>
                        <a:lnSpc>
                          <a:spcPct val="115000"/>
                        </a:lnSpc>
                        <a:spcAft>
                          <a:spcPts val="0"/>
                        </a:spcAft>
                      </a:pPr>
                      <a:r>
                        <a:rPr lang="pl-PL" sz="1200" b="1">
                          <a:effectLst/>
                        </a:rPr>
                        <a:t>pompa ciepła</a:t>
                      </a:r>
                      <a:endParaRPr lang="pl-PL" sz="1200" b="1">
                        <a:effectLst/>
                        <a:latin typeface="Calibri"/>
                        <a:ea typeface="Calibri"/>
                        <a:cs typeface="Times New Roman"/>
                      </a:endParaRPr>
                    </a:p>
                  </a:txBody>
                  <a:tcPr marL="68582" marR="68582" marT="0" marB="0"/>
                </a:tc>
                <a:tc>
                  <a:txBody>
                    <a:bodyPr/>
                    <a:lstStyle/>
                    <a:p>
                      <a:pPr>
                        <a:lnSpc>
                          <a:spcPct val="115000"/>
                        </a:lnSpc>
                        <a:spcAft>
                          <a:spcPts val="0"/>
                        </a:spcAft>
                      </a:pPr>
                      <a:r>
                        <a:rPr lang="pl-PL" sz="1200" b="1">
                          <a:effectLst/>
                        </a:rPr>
                        <a:t>20 800</a:t>
                      </a:r>
                      <a:endParaRPr lang="pl-PL" sz="1200" b="1">
                        <a:effectLst/>
                        <a:latin typeface="Calibri"/>
                        <a:ea typeface="Calibri"/>
                        <a:cs typeface="Times New Roman"/>
                      </a:endParaRPr>
                    </a:p>
                  </a:txBody>
                  <a:tcPr marL="68582" marR="68582" marT="0" marB="0"/>
                </a:tc>
                <a:tc>
                  <a:txBody>
                    <a:bodyPr/>
                    <a:lstStyle/>
                    <a:p>
                      <a:pPr>
                        <a:lnSpc>
                          <a:spcPct val="115000"/>
                        </a:lnSpc>
                        <a:spcAft>
                          <a:spcPts val="0"/>
                        </a:spcAft>
                      </a:pPr>
                      <a:r>
                        <a:rPr lang="pl-PL" sz="1200" b="1">
                          <a:effectLst/>
                        </a:rPr>
                        <a:t>27 100</a:t>
                      </a:r>
                      <a:endParaRPr lang="pl-PL" sz="1200" b="1">
                        <a:effectLst/>
                        <a:latin typeface="Calibri"/>
                        <a:ea typeface="Calibri"/>
                        <a:cs typeface="Times New Roman"/>
                      </a:endParaRPr>
                    </a:p>
                  </a:txBody>
                  <a:tcPr marL="68582" marR="68582" marT="0" marB="0"/>
                </a:tc>
              </a:tr>
              <a:tr h="222539">
                <a:tc vMerge="1">
                  <a:txBody>
                    <a:bodyPr/>
                    <a:lstStyle/>
                    <a:p>
                      <a:endParaRPr lang="pl-PL"/>
                    </a:p>
                  </a:txBody>
                  <a:tcPr/>
                </a:tc>
                <a:tc>
                  <a:txBody>
                    <a:bodyPr/>
                    <a:lstStyle/>
                    <a:p>
                      <a:pPr>
                        <a:lnSpc>
                          <a:spcPct val="115000"/>
                        </a:lnSpc>
                        <a:spcAft>
                          <a:spcPts val="0"/>
                        </a:spcAft>
                      </a:pPr>
                      <a:r>
                        <a:rPr lang="pl-PL" sz="1200" b="1" dirty="0">
                          <a:effectLst/>
                        </a:rPr>
                        <a:t>źródło dolne – 2 studnie</a:t>
                      </a:r>
                      <a:endParaRPr lang="pl-PL" sz="1200" b="1" dirty="0">
                        <a:effectLst/>
                        <a:latin typeface="Calibri"/>
                        <a:ea typeface="Calibri"/>
                        <a:cs typeface="Times New Roman"/>
                      </a:endParaRPr>
                    </a:p>
                  </a:txBody>
                  <a:tcPr marL="68582" marR="68582" marT="0" marB="0"/>
                </a:tc>
                <a:tc>
                  <a:txBody>
                    <a:bodyPr/>
                    <a:lstStyle/>
                    <a:p>
                      <a:pPr>
                        <a:lnSpc>
                          <a:spcPct val="115000"/>
                        </a:lnSpc>
                        <a:spcAft>
                          <a:spcPts val="0"/>
                        </a:spcAft>
                      </a:pPr>
                      <a:r>
                        <a:rPr lang="pl-PL" sz="1200" b="1" dirty="0">
                          <a:effectLst/>
                        </a:rPr>
                        <a:t>6000</a:t>
                      </a:r>
                      <a:endParaRPr lang="pl-PL" sz="1200" b="1" dirty="0">
                        <a:effectLst/>
                        <a:latin typeface="Calibri"/>
                        <a:ea typeface="Calibri"/>
                        <a:cs typeface="Times New Roman"/>
                      </a:endParaRPr>
                    </a:p>
                  </a:txBody>
                  <a:tcPr marL="68582" marR="68582" marT="0" marB="0"/>
                </a:tc>
                <a:tc>
                  <a:txBody>
                    <a:bodyPr/>
                    <a:lstStyle/>
                    <a:p>
                      <a:pPr>
                        <a:lnSpc>
                          <a:spcPct val="115000"/>
                        </a:lnSpc>
                        <a:spcAft>
                          <a:spcPts val="0"/>
                        </a:spcAft>
                      </a:pPr>
                      <a:r>
                        <a:rPr lang="pl-PL" sz="1200" b="1">
                          <a:effectLst/>
                        </a:rPr>
                        <a:t>10 000</a:t>
                      </a:r>
                      <a:endParaRPr lang="pl-PL" sz="1200" b="1">
                        <a:effectLst/>
                        <a:latin typeface="Calibri"/>
                        <a:ea typeface="Calibri"/>
                        <a:cs typeface="Times New Roman"/>
                      </a:endParaRPr>
                    </a:p>
                  </a:txBody>
                  <a:tcPr marL="68582" marR="68582" marT="0" marB="0"/>
                </a:tc>
              </a:tr>
              <a:tr h="222539">
                <a:tc vMerge="1">
                  <a:txBody>
                    <a:bodyPr/>
                    <a:lstStyle/>
                    <a:p>
                      <a:endParaRPr lang="pl-PL"/>
                    </a:p>
                  </a:txBody>
                  <a:tcPr/>
                </a:tc>
                <a:tc>
                  <a:txBody>
                    <a:bodyPr/>
                    <a:lstStyle/>
                    <a:p>
                      <a:pPr>
                        <a:lnSpc>
                          <a:spcPct val="115000"/>
                        </a:lnSpc>
                        <a:spcAft>
                          <a:spcPts val="0"/>
                        </a:spcAft>
                      </a:pPr>
                      <a:r>
                        <a:rPr lang="pl-PL" sz="1200" b="1">
                          <a:effectLst/>
                        </a:rPr>
                        <a:t>inne koszty</a:t>
                      </a:r>
                      <a:endParaRPr lang="pl-PL" sz="1200" b="1">
                        <a:effectLst/>
                        <a:latin typeface="Calibri"/>
                        <a:ea typeface="Calibri"/>
                        <a:cs typeface="Times New Roman"/>
                      </a:endParaRPr>
                    </a:p>
                  </a:txBody>
                  <a:tcPr marL="68582" marR="68582" marT="0" marB="0"/>
                </a:tc>
                <a:tc>
                  <a:txBody>
                    <a:bodyPr/>
                    <a:lstStyle/>
                    <a:p>
                      <a:pPr>
                        <a:lnSpc>
                          <a:spcPct val="115000"/>
                        </a:lnSpc>
                        <a:spcAft>
                          <a:spcPts val="0"/>
                        </a:spcAft>
                      </a:pPr>
                      <a:r>
                        <a:rPr lang="pl-PL" sz="1200" b="1">
                          <a:effectLst/>
                        </a:rPr>
                        <a:t>5000</a:t>
                      </a:r>
                      <a:endParaRPr lang="pl-PL" sz="1200" b="1">
                        <a:effectLst/>
                        <a:latin typeface="Calibri"/>
                        <a:ea typeface="Calibri"/>
                        <a:cs typeface="Times New Roman"/>
                      </a:endParaRPr>
                    </a:p>
                  </a:txBody>
                  <a:tcPr marL="68582" marR="68582" marT="0" marB="0"/>
                </a:tc>
                <a:tc>
                  <a:txBody>
                    <a:bodyPr/>
                    <a:lstStyle/>
                    <a:p>
                      <a:pPr>
                        <a:lnSpc>
                          <a:spcPct val="115000"/>
                        </a:lnSpc>
                        <a:spcAft>
                          <a:spcPts val="0"/>
                        </a:spcAft>
                      </a:pPr>
                      <a:r>
                        <a:rPr lang="pl-PL" sz="1200" b="1" dirty="0">
                          <a:effectLst/>
                        </a:rPr>
                        <a:t>6000</a:t>
                      </a:r>
                      <a:endParaRPr lang="pl-PL" sz="1200" b="1" dirty="0">
                        <a:effectLst/>
                        <a:latin typeface="Calibri"/>
                        <a:ea typeface="Calibri"/>
                        <a:cs typeface="Times New Roman"/>
                      </a:endParaRPr>
                    </a:p>
                  </a:txBody>
                  <a:tcPr marL="68582" marR="68582" marT="0" marB="0"/>
                </a:tc>
              </a:tr>
              <a:tr h="222539">
                <a:tc vMerge="1">
                  <a:txBody>
                    <a:bodyPr/>
                    <a:lstStyle/>
                    <a:p>
                      <a:endParaRPr lang="pl-PL"/>
                    </a:p>
                  </a:txBody>
                  <a:tcPr/>
                </a:tc>
                <a:tc>
                  <a:txBody>
                    <a:bodyPr/>
                    <a:lstStyle/>
                    <a:p>
                      <a:pPr>
                        <a:lnSpc>
                          <a:spcPct val="115000"/>
                        </a:lnSpc>
                        <a:spcAft>
                          <a:spcPts val="0"/>
                        </a:spcAft>
                      </a:pPr>
                      <a:r>
                        <a:rPr lang="pl-PL" sz="1200" b="1">
                          <a:effectLst/>
                        </a:rPr>
                        <a:t>Razem</a:t>
                      </a:r>
                      <a:endParaRPr lang="pl-PL" sz="1200" b="1">
                        <a:effectLst/>
                        <a:latin typeface="Calibri"/>
                        <a:ea typeface="Calibri"/>
                        <a:cs typeface="Times New Roman"/>
                      </a:endParaRPr>
                    </a:p>
                  </a:txBody>
                  <a:tcPr marL="68582" marR="68582" marT="0" marB="0"/>
                </a:tc>
                <a:tc>
                  <a:txBody>
                    <a:bodyPr/>
                    <a:lstStyle/>
                    <a:p>
                      <a:pPr>
                        <a:lnSpc>
                          <a:spcPct val="115000"/>
                        </a:lnSpc>
                        <a:spcAft>
                          <a:spcPts val="0"/>
                        </a:spcAft>
                      </a:pPr>
                      <a:r>
                        <a:rPr lang="pl-PL" sz="1200" b="1">
                          <a:effectLst/>
                        </a:rPr>
                        <a:t>31 800</a:t>
                      </a:r>
                      <a:endParaRPr lang="pl-PL" sz="1200" b="1">
                        <a:effectLst/>
                        <a:latin typeface="Calibri"/>
                        <a:ea typeface="Calibri"/>
                        <a:cs typeface="Times New Roman"/>
                      </a:endParaRPr>
                    </a:p>
                  </a:txBody>
                  <a:tcPr marL="68582" marR="68582" marT="0" marB="0"/>
                </a:tc>
                <a:tc>
                  <a:txBody>
                    <a:bodyPr/>
                    <a:lstStyle/>
                    <a:p>
                      <a:pPr>
                        <a:lnSpc>
                          <a:spcPct val="115000"/>
                        </a:lnSpc>
                        <a:spcAft>
                          <a:spcPts val="0"/>
                        </a:spcAft>
                      </a:pPr>
                      <a:r>
                        <a:rPr lang="pl-PL" sz="1200" b="1" dirty="0">
                          <a:effectLst/>
                        </a:rPr>
                        <a:t>43 100</a:t>
                      </a:r>
                      <a:endParaRPr lang="pl-PL" sz="1200" b="1" dirty="0">
                        <a:effectLst/>
                        <a:latin typeface="Calibri"/>
                        <a:ea typeface="Calibri"/>
                        <a:cs typeface="Times New Roman"/>
                      </a:endParaRPr>
                    </a:p>
                  </a:txBody>
                  <a:tcPr marL="68582" marR="68582" marT="0" marB="0"/>
                </a:tc>
              </a:tr>
              <a:tr h="222539">
                <a:tc rowSpan="5">
                  <a:txBody>
                    <a:bodyPr/>
                    <a:lstStyle/>
                    <a:p>
                      <a:pPr>
                        <a:lnSpc>
                          <a:spcPct val="115000"/>
                        </a:lnSpc>
                        <a:spcAft>
                          <a:spcPts val="0"/>
                        </a:spcAft>
                      </a:pPr>
                      <a:r>
                        <a:rPr lang="pl-PL" sz="1200" b="1" dirty="0">
                          <a:effectLst/>
                        </a:rPr>
                        <a:t>bezpośrednie odparowanie – woda</a:t>
                      </a:r>
                      <a:endParaRPr lang="pl-PL" sz="1200" b="1" dirty="0">
                        <a:effectLst/>
                        <a:latin typeface="Calibri"/>
                        <a:ea typeface="Calibri"/>
                        <a:cs typeface="Times New Roman"/>
                      </a:endParaRPr>
                    </a:p>
                  </a:txBody>
                  <a:tcPr marL="68582" marR="68582" marT="0" marB="0"/>
                </a:tc>
                <a:tc>
                  <a:txBody>
                    <a:bodyPr/>
                    <a:lstStyle/>
                    <a:p>
                      <a:pPr>
                        <a:lnSpc>
                          <a:spcPct val="115000"/>
                        </a:lnSpc>
                        <a:spcAft>
                          <a:spcPts val="0"/>
                        </a:spcAft>
                      </a:pPr>
                      <a:r>
                        <a:rPr lang="pl-PL" sz="1200" b="1" dirty="0">
                          <a:effectLst/>
                        </a:rPr>
                        <a:t>pompa ciepła</a:t>
                      </a:r>
                      <a:endParaRPr lang="pl-PL" sz="1200" b="1" dirty="0">
                        <a:effectLst/>
                        <a:latin typeface="Calibri"/>
                        <a:ea typeface="Calibri"/>
                        <a:cs typeface="Times New Roman"/>
                      </a:endParaRPr>
                    </a:p>
                  </a:txBody>
                  <a:tcPr marL="68582" marR="68582" marT="0" marB="0"/>
                </a:tc>
                <a:tc>
                  <a:txBody>
                    <a:bodyPr/>
                    <a:lstStyle/>
                    <a:p>
                      <a:pPr>
                        <a:lnSpc>
                          <a:spcPct val="115000"/>
                        </a:lnSpc>
                        <a:spcAft>
                          <a:spcPts val="0"/>
                        </a:spcAft>
                      </a:pPr>
                      <a:r>
                        <a:rPr lang="pl-PL" sz="1200" b="1">
                          <a:effectLst/>
                        </a:rPr>
                        <a:t>24 270</a:t>
                      </a:r>
                      <a:endParaRPr lang="pl-PL" sz="1200" b="1">
                        <a:effectLst/>
                        <a:latin typeface="Calibri"/>
                        <a:ea typeface="Calibri"/>
                        <a:cs typeface="Times New Roman"/>
                      </a:endParaRPr>
                    </a:p>
                  </a:txBody>
                  <a:tcPr marL="68582" marR="68582" marT="0" marB="0"/>
                </a:tc>
                <a:tc>
                  <a:txBody>
                    <a:bodyPr/>
                    <a:lstStyle/>
                    <a:p>
                      <a:pPr>
                        <a:lnSpc>
                          <a:spcPct val="115000"/>
                        </a:lnSpc>
                        <a:spcAft>
                          <a:spcPts val="0"/>
                        </a:spcAft>
                      </a:pPr>
                      <a:r>
                        <a:rPr lang="pl-PL" sz="1200" b="1">
                          <a:effectLst/>
                        </a:rPr>
                        <a:t>32 090</a:t>
                      </a:r>
                      <a:endParaRPr lang="pl-PL" sz="1200" b="1">
                        <a:effectLst/>
                        <a:latin typeface="Calibri"/>
                        <a:ea typeface="Calibri"/>
                        <a:cs typeface="Times New Roman"/>
                      </a:endParaRPr>
                    </a:p>
                  </a:txBody>
                  <a:tcPr marL="68582" marR="68582" marT="0" marB="0"/>
                </a:tc>
              </a:tr>
              <a:tr h="222539">
                <a:tc vMerge="1">
                  <a:txBody>
                    <a:bodyPr/>
                    <a:lstStyle/>
                    <a:p>
                      <a:endParaRPr lang="pl-PL"/>
                    </a:p>
                  </a:txBody>
                  <a:tcPr/>
                </a:tc>
                <a:tc>
                  <a:txBody>
                    <a:bodyPr/>
                    <a:lstStyle/>
                    <a:p>
                      <a:pPr>
                        <a:lnSpc>
                          <a:spcPct val="115000"/>
                        </a:lnSpc>
                        <a:spcAft>
                          <a:spcPts val="0"/>
                        </a:spcAft>
                      </a:pPr>
                      <a:r>
                        <a:rPr lang="pl-PL" sz="1200" b="1" dirty="0">
                          <a:effectLst/>
                        </a:rPr>
                        <a:t>źródło dolne</a:t>
                      </a:r>
                      <a:endParaRPr lang="pl-PL" sz="1200" b="1" dirty="0">
                        <a:effectLst/>
                        <a:latin typeface="Calibri"/>
                        <a:ea typeface="Calibri"/>
                        <a:cs typeface="Times New Roman"/>
                      </a:endParaRPr>
                    </a:p>
                  </a:txBody>
                  <a:tcPr marL="68582" marR="68582" marT="0" marB="0"/>
                </a:tc>
                <a:tc>
                  <a:txBody>
                    <a:bodyPr/>
                    <a:lstStyle/>
                    <a:p>
                      <a:pPr>
                        <a:lnSpc>
                          <a:spcPct val="115000"/>
                        </a:lnSpc>
                        <a:spcAft>
                          <a:spcPts val="0"/>
                        </a:spcAft>
                      </a:pPr>
                      <a:r>
                        <a:rPr lang="pl-PL" sz="1200" b="1" dirty="0">
                          <a:effectLst/>
                        </a:rPr>
                        <a:t>3360</a:t>
                      </a:r>
                      <a:endParaRPr lang="pl-PL" sz="1200" b="1" dirty="0">
                        <a:effectLst/>
                        <a:latin typeface="Calibri"/>
                        <a:ea typeface="Calibri"/>
                        <a:cs typeface="Times New Roman"/>
                      </a:endParaRPr>
                    </a:p>
                  </a:txBody>
                  <a:tcPr marL="68582" marR="68582" marT="0" marB="0"/>
                </a:tc>
                <a:tc>
                  <a:txBody>
                    <a:bodyPr/>
                    <a:lstStyle/>
                    <a:p>
                      <a:pPr>
                        <a:lnSpc>
                          <a:spcPct val="115000"/>
                        </a:lnSpc>
                        <a:spcAft>
                          <a:spcPts val="0"/>
                        </a:spcAft>
                      </a:pPr>
                      <a:r>
                        <a:rPr lang="pl-PL" sz="1200" b="1" dirty="0">
                          <a:effectLst/>
                        </a:rPr>
                        <a:t>3360</a:t>
                      </a:r>
                      <a:endParaRPr lang="pl-PL" sz="1200" b="1" dirty="0">
                        <a:effectLst/>
                        <a:latin typeface="Calibri"/>
                        <a:ea typeface="Calibri"/>
                        <a:cs typeface="Times New Roman"/>
                      </a:endParaRPr>
                    </a:p>
                  </a:txBody>
                  <a:tcPr marL="68582" marR="68582" marT="0" marB="0"/>
                </a:tc>
              </a:tr>
              <a:tr h="222539">
                <a:tc vMerge="1">
                  <a:txBody>
                    <a:bodyPr/>
                    <a:lstStyle/>
                    <a:p>
                      <a:endParaRPr lang="pl-PL"/>
                    </a:p>
                  </a:txBody>
                  <a:tcPr/>
                </a:tc>
                <a:tc>
                  <a:txBody>
                    <a:bodyPr/>
                    <a:lstStyle/>
                    <a:p>
                      <a:pPr>
                        <a:lnSpc>
                          <a:spcPct val="115000"/>
                        </a:lnSpc>
                        <a:spcAft>
                          <a:spcPts val="0"/>
                        </a:spcAft>
                      </a:pPr>
                      <a:r>
                        <a:rPr lang="pl-PL" sz="1200" b="1">
                          <a:effectLst/>
                        </a:rPr>
                        <a:t>podgrzewacz c.w.u.</a:t>
                      </a:r>
                      <a:endParaRPr lang="pl-PL" sz="1200" b="1">
                        <a:effectLst/>
                        <a:latin typeface="Calibri"/>
                        <a:ea typeface="Calibri"/>
                        <a:cs typeface="Times New Roman"/>
                      </a:endParaRPr>
                    </a:p>
                  </a:txBody>
                  <a:tcPr marL="68582" marR="68582" marT="0" marB="0"/>
                </a:tc>
                <a:tc>
                  <a:txBody>
                    <a:bodyPr/>
                    <a:lstStyle/>
                    <a:p>
                      <a:pPr>
                        <a:lnSpc>
                          <a:spcPct val="115000"/>
                        </a:lnSpc>
                        <a:spcAft>
                          <a:spcPts val="0"/>
                        </a:spcAft>
                      </a:pPr>
                      <a:r>
                        <a:rPr lang="pl-PL" sz="1200" b="1">
                          <a:effectLst/>
                        </a:rPr>
                        <a:t>8750</a:t>
                      </a:r>
                      <a:endParaRPr lang="pl-PL" sz="1200" b="1">
                        <a:effectLst/>
                        <a:latin typeface="Calibri"/>
                        <a:ea typeface="Calibri"/>
                        <a:cs typeface="Times New Roman"/>
                      </a:endParaRPr>
                    </a:p>
                  </a:txBody>
                  <a:tcPr marL="68582" marR="68582" marT="0" marB="0"/>
                </a:tc>
                <a:tc>
                  <a:txBody>
                    <a:bodyPr/>
                    <a:lstStyle/>
                    <a:p>
                      <a:pPr>
                        <a:lnSpc>
                          <a:spcPct val="115000"/>
                        </a:lnSpc>
                        <a:spcAft>
                          <a:spcPts val="0"/>
                        </a:spcAft>
                      </a:pPr>
                      <a:r>
                        <a:rPr lang="pl-PL" sz="1200" b="1" dirty="0">
                          <a:effectLst/>
                        </a:rPr>
                        <a:t>8950</a:t>
                      </a:r>
                      <a:endParaRPr lang="pl-PL" sz="1200" b="1" dirty="0">
                        <a:effectLst/>
                        <a:latin typeface="Calibri"/>
                        <a:ea typeface="Calibri"/>
                        <a:cs typeface="Times New Roman"/>
                      </a:endParaRPr>
                    </a:p>
                  </a:txBody>
                  <a:tcPr marL="68582" marR="68582" marT="0" marB="0"/>
                </a:tc>
              </a:tr>
              <a:tr h="222539">
                <a:tc vMerge="1">
                  <a:txBody>
                    <a:bodyPr/>
                    <a:lstStyle/>
                    <a:p>
                      <a:endParaRPr lang="pl-PL"/>
                    </a:p>
                  </a:txBody>
                  <a:tcPr/>
                </a:tc>
                <a:tc>
                  <a:txBody>
                    <a:bodyPr/>
                    <a:lstStyle/>
                    <a:p>
                      <a:pPr>
                        <a:lnSpc>
                          <a:spcPct val="115000"/>
                        </a:lnSpc>
                        <a:spcAft>
                          <a:spcPts val="0"/>
                        </a:spcAft>
                      </a:pPr>
                      <a:r>
                        <a:rPr lang="pl-PL" sz="1200" b="1">
                          <a:effectLst/>
                        </a:rPr>
                        <a:t>inne koszty</a:t>
                      </a:r>
                      <a:endParaRPr lang="pl-PL" sz="1200" b="1">
                        <a:effectLst/>
                        <a:latin typeface="Calibri"/>
                        <a:ea typeface="Calibri"/>
                        <a:cs typeface="Times New Roman"/>
                      </a:endParaRPr>
                    </a:p>
                  </a:txBody>
                  <a:tcPr marL="68582" marR="68582" marT="0" marB="0"/>
                </a:tc>
                <a:tc>
                  <a:txBody>
                    <a:bodyPr/>
                    <a:lstStyle/>
                    <a:p>
                      <a:pPr>
                        <a:lnSpc>
                          <a:spcPct val="115000"/>
                        </a:lnSpc>
                        <a:spcAft>
                          <a:spcPts val="0"/>
                        </a:spcAft>
                      </a:pPr>
                      <a:r>
                        <a:rPr lang="pl-PL" sz="1200" b="1">
                          <a:effectLst/>
                        </a:rPr>
                        <a:t>6700</a:t>
                      </a:r>
                      <a:endParaRPr lang="pl-PL" sz="1200" b="1">
                        <a:effectLst/>
                        <a:latin typeface="Calibri"/>
                        <a:ea typeface="Calibri"/>
                        <a:cs typeface="Times New Roman"/>
                      </a:endParaRPr>
                    </a:p>
                  </a:txBody>
                  <a:tcPr marL="68582" marR="68582" marT="0" marB="0"/>
                </a:tc>
                <a:tc>
                  <a:txBody>
                    <a:bodyPr/>
                    <a:lstStyle/>
                    <a:p>
                      <a:pPr>
                        <a:lnSpc>
                          <a:spcPct val="115000"/>
                        </a:lnSpc>
                        <a:spcAft>
                          <a:spcPts val="0"/>
                        </a:spcAft>
                      </a:pPr>
                      <a:r>
                        <a:rPr lang="pl-PL" sz="1200" b="1" dirty="0">
                          <a:effectLst/>
                        </a:rPr>
                        <a:t>8450</a:t>
                      </a:r>
                      <a:endParaRPr lang="pl-PL" sz="1200" b="1" dirty="0">
                        <a:effectLst/>
                        <a:latin typeface="Calibri"/>
                        <a:ea typeface="Calibri"/>
                        <a:cs typeface="Times New Roman"/>
                      </a:endParaRPr>
                    </a:p>
                  </a:txBody>
                  <a:tcPr marL="68582" marR="68582" marT="0" marB="0"/>
                </a:tc>
              </a:tr>
              <a:tr h="222539">
                <a:tc vMerge="1">
                  <a:txBody>
                    <a:bodyPr/>
                    <a:lstStyle/>
                    <a:p>
                      <a:endParaRPr lang="pl-PL"/>
                    </a:p>
                  </a:txBody>
                  <a:tcPr/>
                </a:tc>
                <a:tc>
                  <a:txBody>
                    <a:bodyPr/>
                    <a:lstStyle/>
                    <a:p>
                      <a:pPr>
                        <a:lnSpc>
                          <a:spcPct val="115000"/>
                        </a:lnSpc>
                        <a:spcAft>
                          <a:spcPts val="0"/>
                        </a:spcAft>
                      </a:pPr>
                      <a:r>
                        <a:rPr lang="pl-PL" sz="1200" b="1">
                          <a:effectLst/>
                        </a:rPr>
                        <a:t>Razem</a:t>
                      </a:r>
                      <a:endParaRPr lang="pl-PL" sz="1200" b="1">
                        <a:effectLst/>
                        <a:latin typeface="Calibri"/>
                        <a:ea typeface="Calibri"/>
                        <a:cs typeface="Times New Roman"/>
                      </a:endParaRPr>
                    </a:p>
                  </a:txBody>
                  <a:tcPr marL="68582" marR="68582" marT="0" marB="0"/>
                </a:tc>
                <a:tc>
                  <a:txBody>
                    <a:bodyPr/>
                    <a:lstStyle/>
                    <a:p>
                      <a:pPr>
                        <a:lnSpc>
                          <a:spcPct val="115000"/>
                        </a:lnSpc>
                        <a:spcAft>
                          <a:spcPts val="0"/>
                        </a:spcAft>
                      </a:pPr>
                      <a:r>
                        <a:rPr lang="pl-PL" sz="1200" b="1">
                          <a:effectLst/>
                        </a:rPr>
                        <a:t>43 080</a:t>
                      </a:r>
                      <a:endParaRPr lang="pl-PL" sz="1200" b="1">
                        <a:effectLst/>
                        <a:latin typeface="Calibri"/>
                        <a:ea typeface="Calibri"/>
                        <a:cs typeface="Times New Roman"/>
                      </a:endParaRPr>
                    </a:p>
                  </a:txBody>
                  <a:tcPr marL="68582" marR="68582" marT="0" marB="0"/>
                </a:tc>
                <a:tc>
                  <a:txBody>
                    <a:bodyPr/>
                    <a:lstStyle/>
                    <a:p>
                      <a:pPr>
                        <a:lnSpc>
                          <a:spcPct val="115000"/>
                        </a:lnSpc>
                        <a:spcAft>
                          <a:spcPts val="0"/>
                        </a:spcAft>
                      </a:pPr>
                      <a:r>
                        <a:rPr lang="pl-PL" sz="1200" b="1" dirty="0">
                          <a:effectLst/>
                        </a:rPr>
                        <a:t>52850</a:t>
                      </a:r>
                      <a:endParaRPr lang="pl-PL" sz="1200" b="1" dirty="0">
                        <a:effectLst/>
                        <a:latin typeface="Calibri"/>
                        <a:ea typeface="Calibri"/>
                        <a:cs typeface="Times New Roman"/>
                      </a:endParaRPr>
                    </a:p>
                  </a:txBody>
                  <a:tcPr marL="68582" marR="68582" marT="0" marB="0"/>
                </a:tc>
              </a:tr>
              <a:tr h="222539">
                <a:tc rowSpan="4">
                  <a:txBody>
                    <a:bodyPr/>
                    <a:lstStyle/>
                    <a:p>
                      <a:pPr>
                        <a:lnSpc>
                          <a:spcPct val="115000"/>
                        </a:lnSpc>
                        <a:spcAft>
                          <a:spcPts val="0"/>
                        </a:spcAft>
                      </a:pPr>
                      <a:r>
                        <a:rPr lang="pl-PL" sz="1200" b="1" dirty="0">
                          <a:effectLst/>
                        </a:rPr>
                        <a:t>solanka – woda kolektor poziomy</a:t>
                      </a:r>
                      <a:endParaRPr lang="pl-PL" sz="1200" b="1" dirty="0">
                        <a:effectLst/>
                        <a:latin typeface="Calibri"/>
                        <a:ea typeface="Calibri"/>
                        <a:cs typeface="Times New Roman"/>
                      </a:endParaRPr>
                    </a:p>
                  </a:txBody>
                  <a:tcPr marL="68582" marR="68582" marT="0" marB="0"/>
                </a:tc>
                <a:tc>
                  <a:txBody>
                    <a:bodyPr/>
                    <a:lstStyle/>
                    <a:p>
                      <a:pPr>
                        <a:lnSpc>
                          <a:spcPct val="115000"/>
                        </a:lnSpc>
                        <a:spcAft>
                          <a:spcPts val="0"/>
                        </a:spcAft>
                      </a:pPr>
                      <a:r>
                        <a:rPr lang="pl-PL" sz="1200" b="1">
                          <a:effectLst/>
                        </a:rPr>
                        <a:t>pompa ciepła</a:t>
                      </a:r>
                      <a:endParaRPr lang="pl-PL" sz="1200" b="1">
                        <a:effectLst/>
                        <a:latin typeface="Calibri"/>
                        <a:ea typeface="Calibri"/>
                        <a:cs typeface="Times New Roman"/>
                      </a:endParaRPr>
                    </a:p>
                  </a:txBody>
                  <a:tcPr marL="68582" marR="68582" marT="0" marB="0"/>
                </a:tc>
                <a:tc>
                  <a:txBody>
                    <a:bodyPr/>
                    <a:lstStyle/>
                    <a:p>
                      <a:pPr>
                        <a:lnSpc>
                          <a:spcPct val="115000"/>
                        </a:lnSpc>
                        <a:spcAft>
                          <a:spcPts val="0"/>
                        </a:spcAft>
                      </a:pPr>
                      <a:r>
                        <a:rPr lang="pl-PL" sz="1200" b="1">
                          <a:effectLst/>
                        </a:rPr>
                        <a:t>27 900</a:t>
                      </a:r>
                      <a:endParaRPr lang="pl-PL" sz="1200" b="1">
                        <a:effectLst/>
                        <a:latin typeface="Calibri"/>
                        <a:ea typeface="Calibri"/>
                        <a:cs typeface="Times New Roman"/>
                      </a:endParaRPr>
                    </a:p>
                  </a:txBody>
                  <a:tcPr marL="68582" marR="68582" marT="0" marB="0"/>
                </a:tc>
                <a:tc>
                  <a:txBody>
                    <a:bodyPr/>
                    <a:lstStyle/>
                    <a:p>
                      <a:pPr>
                        <a:lnSpc>
                          <a:spcPct val="115000"/>
                        </a:lnSpc>
                        <a:spcAft>
                          <a:spcPts val="0"/>
                        </a:spcAft>
                      </a:pPr>
                      <a:r>
                        <a:rPr lang="pl-PL" sz="1200" b="1">
                          <a:effectLst/>
                        </a:rPr>
                        <a:t>30 980</a:t>
                      </a:r>
                      <a:endParaRPr lang="pl-PL" sz="1200" b="1">
                        <a:effectLst/>
                        <a:latin typeface="Calibri"/>
                        <a:ea typeface="Calibri"/>
                        <a:cs typeface="Times New Roman"/>
                      </a:endParaRPr>
                    </a:p>
                  </a:txBody>
                  <a:tcPr marL="68582" marR="68582" marT="0" marB="0"/>
                </a:tc>
              </a:tr>
              <a:tr h="222539">
                <a:tc vMerge="1">
                  <a:txBody>
                    <a:bodyPr/>
                    <a:lstStyle/>
                    <a:p>
                      <a:endParaRPr lang="pl-PL"/>
                    </a:p>
                  </a:txBody>
                  <a:tcPr/>
                </a:tc>
                <a:tc>
                  <a:txBody>
                    <a:bodyPr/>
                    <a:lstStyle/>
                    <a:p>
                      <a:pPr>
                        <a:lnSpc>
                          <a:spcPct val="115000"/>
                        </a:lnSpc>
                        <a:spcAft>
                          <a:spcPts val="0"/>
                        </a:spcAft>
                      </a:pPr>
                      <a:r>
                        <a:rPr lang="pl-PL" sz="1200" b="1" dirty="0">
                          <a:effectLst/>
                        </a:rPr>
                        <a:t>źródło dolne – kolektor poziomy</a:t>
                      </a:r>
                      <a:endParaRPr lang="pl-PL" sz="1200" b="1" dirty="0">
                        <a:effectLst/>
                        <a:latin typeface="Calibri"/>
                        <a:ea typeface="Calibri"/>
                        <a:cs typeface="Times New Roman"/>
                      </a:endParaRPr>
                    </a:p>
                  </a:txBody>
                  <a:tcPr marL="68582" marR="68582" marT="0" marB="0"/>
                </a:tc>
                <a:tc>
                  <a:txBody>
                    <a:bodyPr/>
                    <a:lstStyle/>
                    <a:p>
                      <a:pPr>
                        <a:lnSpc>
                          <a:spcPct val="115000"/>
                        </a:lnSpc>
                        <a:spcAft>
                          <a:spcPts val="0"/>
                        </a:spcAft>
                      </a:pPr>
                      <a:r>
                        <a:rPr lang="pl-PL" sz="1200" b="1">
                          <a:effectLst/>
                        </a:rPr>
                        <a:t>10 000</a:t>
                      </a:r>
                      <a:endParaRPr lang="pl-PL" sz="1200" b="1">
                        <a:effectLst/>
                        <a:latin typeface="Calibri"/>
                        <a:ea typeface="Calibri"/>
                        <a:cs typeface="Times New Roman"/>
                      </a:endParaRPr>
                    </a:p>
                  </a:txBody>
                  <a:tcPr marL="68582" marR="68582" marT="0" marB="0"/>
                </a:tc>
                <a:tc>
                  <a:txBody>
                    <a:bodyPr/>
                    <a:lstStyle/>
                    <a:p>
                      <a:pPr>
                        <a:lnSpc>
                          <a:spcPct val="115000"/>
                        </a:lnSpc>
                        <a:spcAft>
                          <a:spcPts val="0"/>
                        </a:spcAft>
                      </a:pPr>
                      <a:r>
                        <a:rPr lang="pl-PL" sz="1200" b="1">
                          <a:effectLst/>
                        </a:rPr>
                        <a:t>12 000</a:t>
                      </a:r>
                      <a:endParaRPr lang="pl-PL" sz="1200" b="1">
                        <a:effectLst/>
                        <a:latin typeface="Calibri"/>
                        <a:ea typeface="Calibri"/>
                        <a:cs typeface="Times New Roman"/>
                      </a:endParaRPr>
                    </a:p>
                  </a:txBody>
                  <a:tcPr marL="68582" marR="68582" marT="0" marB="0"/>
                </a:tc>
              </a:tr>
              <a:tr h="222539">
                <a:tc vMerge="1">
                  <a:txBody>
                    <a:bodyPr/>
                    <a:lstStyle/>
                    <a:p>
                      <a:endParaRPr lang="pl-PL"/>
                    </a:p>
                  </a:txBody>
                  <a:tcPr/>
                </a:tc>
                <a:tc>
                  <a:txBody>
                    <a:bodyPr/>
                    <a:lstStyle/>
                    <a:p>
                      <a:pPr>
                        <a:lnSpc>
                          <a:spcPct val="115000"/>
                        </a:lnSpc>
                        <a:spcAft>
                          <a:spcPts val="0"/>
                        </a:spcAft>
                      </a:pPr>
                      <a:r>
                        <a:rPr lang="pl-PL" sz="1200" b="1" dirty="0">
                          <a:effectLst/>
                        </a:rPr>
                        <a:t>inne koszty</a:t>
                      </a:r>
                      <a:endParaRPr lang="pl-PL" sz="1200" b="1" dirty="0">
                        <a:effectLst/>
                        <a:latin typeface="Calibri"/>
                        <a:ea typeface="Calibri"/>
                        <a:cs typeface="Times New Roman"/>
                      </a:endParaRPr>
                    </a:p>
                  </a:txBody>
                  <a:tcPr marL="68582" marR="68582" marT="0" marB="0"/>
                </a:tc>
                <a:tc>
                  <a:txBody>
                    <a:bodyPr/>
                    <a:lstStyle/>
                    <a:p>
                      <a:pPr>
                        <a:lnSpc>
                          <a:spcPct val="115000"/>
                        </a:lnSpc>
                        <a:spcAft>
                          <a:spcPts val="0"/>
                        </a:spcAft>
                      </a:pPr>
                      <a:r>
                        <a:rPr lang="pl-PL" sz="1200" b="1" dirty="0">
                          <a:effectLst/>
                        </a:rPr>
                        <a:t>2000</a:t>
                      </a:r>
                      <a:endParaRPr lang="pl-PL" sz="1200" b="1" dirty="0">
                        <a:effectLst/>
                        <a:latin typeface="Calibri"/>
                        <a:ea typeface="Calibri"/>
                        <a:cs typeface="Times New Roman"/>
                      </a:endParaRPr>
                    </a:p>
                  </a:txBody>
                  <a:tcPr marL="68582" marR="68582" marT="0" marB="0"/>
                </a:tc>
                <a:tc>
                  <a:txBody>
                    <a:bodyPr/>
                    <a:lstStyle/>
                    <a:p>
                      <a:pPr>
                        <a:lnSpc>
                          <a:spcPct val="115000"/>
                        </a:lnSpc>
                        <a:spcAft>
                          <a:spcPts val="0"/>
                        </a:spcAft>
                      </a:pPr>
                      <a:r>
                        <a:rPr lang="pl-PL" sz="1200" b="1" dirty="0">
                          <a:effectLst/>
                        </a:rPr>
                        <a:t>2000</a:t>
                      </a:r>
                      <a:endParaRPr lang="pl-PL" sz="1200" b="1" dirty="0">
                        <a:effectLst/>
                        <a:latin typeface="Calibri"/>
                        <a:ea typeface="Calibri"/>
                        <a:cs typeface="Times New Roman"/>
                      </a:endParaRPr>
                    </a:p>
                  </a:txBody>
                  <a:tcPr marL="68582" marR="68582" marT="0" marB="0"/>
                </a:tc>
              </a:tr>
              <a:tr h="222539">
                <a:tc vMerge="1">
                  <a:txBody>
                    <a:bodyPr/>
                    <a:lstStyle/>
                    <a:p>
                      <a:endParaRPr lang="pl-PL"/>
                    </a:p>
                  </a:txBody>
                  <a:tcPr/>
                </a:tc>
                <a:tc>
                  <a:txBody>
                    <a:bodyPr/>
                    <a:lstStyle/>
                    <a:p>
                      <a:pPr>
                        <a:lnSpc>
                          <a:spcPct val="115000"/>
                        </a:lnSpc>
                        <a:spcAft>
                          <a:spcPts val="0"/>
                        </a:spcAft>
                      </a:pPr>
                      <a:r>
                        <a:rPr lang="pl-PL" sz="1200" b="1">
                          <a:effectLst/>
                        </a:rPr>
                        <a:t>Razem</a:t>
                      </a:r>
                      <a:endParaRPr lang="pl-PL" sz="1200" b="1">
                        <a:effectLst/>
                        <a:latin typeface="Calibri"/>
                        <a:ea typeface="Calibri"/>
                        <a:cs typeface="Times New Roman"/>
                      </a:endParaRPr>
                    </a:p>
                  </a:txBody>
                  <a:tcPr marL="68582" marR="68582" marT="0" marB="0"/>
                </a:tc>
                <a:tc>
                  <a:txBody>
                    <a:bodyPr/>
                    <a:lstStyle/>
                    <a:p>
                      <a:pPr>
                        <a:lnSpc>
                          <a:spcPct val="115000"/>
                        </a:lnSpc>
                        <a:spcAft>
                          <a:spcPts val="0"/>
                        </a:spcAft>
                      </a:pPr>
                      <a:r>
                        <a:rPr lang="pl-PL" sz="1200" b="1">
                          <a:effectLst/>
                        </a:rPr>
                        <a:t>39 900</a:t>
                      </a:r>
                      <a:endParaRPr lang="pl-PL" sz="1200" b="1">
                        <a:effectLst/>
                        <a:latin typeface="Calibri"/>
                        <a:ea typeface="Calibri"/>
                        <a:cs typeface="Times New Roman"/>
                      </a:endParaRPr>
                    </a:p>
                  </a:txBody>
                  <a:tcPr marL="68582" marR="68582" marT="0" marB="0"/>
                </a:tc>
                <a:tc>
                  <a:txBody>
                    <a:bodyPr/>
                    <a:lstStyle/>
                    <a:p>
                      <a:pPr>
                        <a:lnSpc>
                          <a:spcPct val="115000"/>
                        </a:lnSpc>
                        <a:spcAft>
                          <a:spcPts val="0"/>
                        </a:spcAft>
                      </a:pPr>
                      <a:r>
                        <a:rPr lang="pl-PL" sz="1200" b="1" dirty="0">
                          <a:effectLst/>
                        </a:rPr>
                        <a:t>44 980</a:t>
                      </a:r>
                      <a:endParaRPr lang="pl-PL" sz="1200" b="1" dirty="0">
                        <a:effectLst/>
                        <a:latin typeface="Calibri"/>
                        <a:ea typeface="Calibri"/>
                        <a:cs typeface="Times New Roman"/>
                      </a:endParaRPr>
                    </a:p>
                  </a:txBody>
                  <a:tcPr marL="68582" marR="68582" marT="0" marB="0"/>
                </a:tc>
              </a:tr>
              <a:tr h="222539">
                <a:tc rowSpan="4">
                  <a:txBody>
                    <a:bodyPr/>
                    <a:lstStyle/>
                    <a:p>
                      <a:pPr>
                        <a:lnSpc>
                          <a:spcPct val="115000"/>
                        </a:lnSpc>
                        <a:spcAft>
                          <a:spcPts val="0"/>
                        </a:spcAft>
                      </a:pPr>
                      <a:r>
                        <a:rPr lang="pl-PL" sz="1200" b="1" dirty="0">
                          <a:effectLst/>
                        </a:rPr>
                        <a:t>solanka – woda kolektor pionowy</a:t>
                      </a:r>
                      <a:endParaRPr lang="pl-PL" sz="1200" b="1" dirty="0">
                        <a:effectLst/>
                        <a:latin typeface="Calibri"/>
                        <a:ea typeface="Calibri"/>
                        <a:cs typeface="Times New Roman"/>
                      </a:endParaRPr>
                    </a:p>
                  </a:txBody>
                  <a:tcPr marL="68582" marR="68582" marT="0" marB="0"/>
                </a:tc>
                <a:tc>
                  <a:txBody>
                    <a:bodyPr/>
                    <a:lstStyle/>
                    <a:p>
                      <a:pPr>
                        <a:lnSpc>
                          <a:spcPct val="115000"/>
                        </a:lnSpc>
                        <a:spcAft>
                          <a:spcPts val="0"/>
                        </a:spcAft>
                      </a:pPr>
                      <a:r>
                        <a:rPr lang="pl-PL" sz="1200" b="1" dirty="0">
                          <a:effectLst/>
                        </a:rPr>
                        <a:t>pompa ciepła</a:t>
                      </a:r>
                      <a:endParaRPr lang="pl-PL" sz="1200" b="1" dirty="0">
                        <a:effectLst/>
                        <a:latin typeface="Calibri"/>
                        <a:ea typeface="Calibri"/>
                        <a:cs typeface="Times New Roman"/>
                      </a:endParaRPr>
                    </a:p>
                  </a:txBody>
                  <a:tcPr marL="68582" marR="68582" marT="0" marB="0"/>
                </a:tc>
                <a:tc>
                  <a:txBody>
                    <a:bodyPr/>
                    <a:lstStyle/>
                    <a:p>
                      <a:pPr>
                        <a:lnSpc>
                          <a:spcPct val="115000"/>
                        </a:lnSpc>
                        <a:spcAft>
                          <a:spcPts val="0"/>
                        </a:spcAft>
                      </a:pPr>
                      <a:r>
                        <a:rPr lang="pl-PL" sz="1200" b="1" dirty="0">
                          <a:effectLst/>
                        </a:rPr>
                        <a:t>27 900</a:t>
                      </a:r>
                      <a:endParaRPr lang="pl-PL" sz="1200" b="1" dirty="0">
                        <a:effectLst/>
                        <a:latin typeface="Calibri"/>
                        <a:ea typeface="Calibri"/>
                        <a:cs typeface="Times New Roman"/>
                      </a:endParaRPr>
                    </a:p>
                  </a:txBody>
                  <a:tcPr marL="68582" marR="68582" marT="0" marB="0"/>
                </a:tc>
                <a:tc>
                  <a:txBody>
                    <a:bodyPr/>
                    <a:lstStyle/>
                    <a:p>
                      <a:pPr>
                        <a:lnSpc>
                          <a:spcPct val="115000"/>
                        </a:lnSpc>
                        <a:spcAft>
                          <a:spcPts val="0"/>
                        </a:spcAft>
                      </a:pPr>
                      <a:r>
                        <a:rPr lang="pl-PL" sz="1200" b="1" dirty="0">
                          <a:effectLst/>
                        </a:rPr>
                        <a:t>29 200</a:t>
                      </a:r>
                      <a:endParaRPr lang="pl-PL" sz="1200" b="1" dirty="0">
                        <a:effectLst/>
                        <a:latin typeface="Calibri"/>
                        <a:ea typeface="Calibri"/>
                        <a:cs typeface="Times New Roman"/>
                      </a:endParaRPr>
                    </a:p>
                  </a:txBody>
                  <a:tcPr marL="68582" marR="68582" marT="0" marB="0"/>
                </a:tc>
              </a:tr>
              <a:tr h="222539">
                <a:tc vMerge="1">
                  <a:txBody>
                    <a:bodyPr/>
                    <a:lstStyle/>
                    <a:p>
                      <a:endParaRPr lang="pl-PL"/>
                    </a:p>
                  </a:txBody>
                  <a:tcPr/>
                </a:tc>
                <a:tc>
                  <a:txBody>
                    <a:bodyPr/>
                    <a:lstStyle/>
                    <a:p>
                      <a:pPr>
                        <a:lnSpc>
                          <a:spcPct val="115000"/>
                        </a:lnSpc>
                        <a:spcAft>
                          <a:spcPts val="0"/>
                        </a:spcAft>
                      </a:pPr>
                      <a:r>
                        <a:rPr lang="pl-PL" sz="1200" b="1" dirty="0">
                          <a:effectLst/>
                        </a:rPr>
                        <a:t>źródło </a:t>
                      </a:r>
                      <a:r>
                        <a:rPr lang="pl-PL" sz="1200" b="1" dirty="0" err="1">
                          <a:effectLst/>
                        </a:rPr>
                        <a:t>dolne-kolektor</a:t>
                      </a:r>
                      <a:r>
                        <a:rPr lang="pl-PL" sz="1200" b="1" dirty="0">
                          <a:effectLst/>
                        </a:rPr>
                        <a:t> pionowy</a:t>
                      </a:r>
                      <a:endParaRPr lang="pl-PL" sz="1200" b="1" dirty="0">
                        <a:effectLst/>
                        <a:latin typeface="Calibri"/>
                        <a:ea typeface="Calibri"/>
                        <a:cs typeface="Times New Roman"/>
                      </a:endParaRPr>
                    </a:p>
                  </a:txBody>
                  <a:tcPr marL="68582" marR="68582" marT="0" marB="0"/>
                </a:tc>
                <a:tc>
                  <a:txBody>
                    <a:bodyPr/>
                    <a:lstStyle/>
                    <a:p>
                      <a:pPr>
                        <a:lnSpc>
                          <a:spcPct val="115000"/>
                        </a:lnSpc>
                        <a:spcAft>
                          <a:spcPts val="0"/>
                        </a:spcAft>
                      </a:pPr>
                      <a:r>
                        <a:rPr lang="pl-PL" sz="1200" b="1" dirty="0">
                          <a:effectLst/>
                        </a:rPr>
                        <a:t>16 000</a:t>
                      </a:r>
                      <a:endParaRPr lang="pl-PL" sz="1200" b="1" dirty="0">
                        <a:effectLst/>
                        <a:latin typeface="Calibri"/>
                        <a:ea typeface="Calibri"/>
                        <a:cs typeface="Times New Roman"/>
                      </a:endParaRPr>
                    </a:p>
                  </a:txBody>
                  <a:tcPr marL="68582" marR="68582" marT="0" marB="0"/>
                </a:tc>
                <a:tc>
                  <a:txBody>
                    <a:bodyPr/>
                    <a:lstStyle/>
                    <a:p>
                      <a:pPr>
                        <a:lnSpc>
                          <a:spcPct val="115000"/>
                        </a:lnSpc>
                        <a:spcAft>
                          <a:spcPts val="0"/>
                        </a:spcAft>
                      </a:pPr>
                      <a:r>
                        <a:rPr lang="pl-PL" sz="1200" b="1" dirty="0">
                          <a:effectLst/>
                        </a:rPr>
                        <a:t>25 000</a:t>
                      </a:r>
                      <a:endParaRPr lang="pl-PL" sz="1200" b="1" dirty="0">
                        <a:effectLst/>
                        <a:latin typeface="Calibri"/>
                        <a:ea typeface="Calibri"/>
                        <a:cs typeface="Times New Roman"/>
                      </a:endParaRPr>
                    </a:p>
                  </a:txBody>
                  <a:tcPr marL="68582" marR="68582" marT="0" marB="0"/>
                </a:tc>
              </a:tr>
              <a:tr h="222539">
                <a:tc vMerge="1">
                  <a:txBody>
                    <a:bodyPr/>
                    <a:lstStyle/>
                    <a:p>
                      <a:endParaRPr lang="pl-PL"/>
                    </a:p>
                  </a:txBody>
                  <a:tcPr/>
                </a:tc>
                <a:tc>
                  <a:txBody>
                    <a:bodyPr/>
                    <a:lstStyle/>
                    <a:p>
                      <a:pPr>
                        <a:lnSpc>
                          <a:spcPct val="115000"/>
                        </a:lnSpc>
                        <a:spcAft>
                          <a:spcPts val="0"/>
                        </a:spcAft>
                      </a:pPr>
                      <a:r>
                        <a:rPr lang="pl-PL" sz="1200" b="1">
                          <a:effectLst/>
                        </a:rPr>
                        <a:t>inne koszty</a:t>
                      </a:r>
                      <a:endParaRPr lang="pl-PL" sz="1200" b="1">
                        <a:effectLst/>
                        <a:latin typeface="Calibri"/>
                        <a:ea typeface="Calibri"/>
                        <a:cs typeface="Times New Roman"/>
                      </a:endParaRPr>
                    </a:p>
                  </a:txBody>
                  <a:tcPr marL="68582" marR="68582" marT="0" marB="0"/>
                </a:tc>
                <a:tc>
                  <a:txBody>
                    <a:bodyPr/>
                    <a:lstStyle/>
                    <a:p>
                      <a:pPr>
                        <a:lnSpc>
                          <a:spcPct val="115000"/>
                        </a:lnSpc>
                        <a:spcAft>
                          <a:spcPts val="0"/>
                        </a:spcAft>
                      </a:pPr>
                      <a:r>
                        <a:rPr lang="pl-PL" sz="1200" b="1">
                          <a:effectLst/>
                        </a:rPr>
                        <a:t>2000</a:t>
                      </a:r>
                      <a:endParaRPr lang="pl-PL" sz="1200" b="1">
                        <a:effectLst/>
                        <a:latin typeface="Calibri"/>
                        <a:ea typeface="Calibri"/>
                        <a:cs typeface="Times New Roman"/>
                      </a:endParaRPr>
                    </a:p>
                  </a:txBody>
                  <a:tcPr marL="68582" marR="68582" marT="0" marB="0"/>
                </a:tc>
                <a:tc>
                  <a:txBody>
                    <a:bodyPr/>
                    <a:lstStyle/>
                    <a:p>
                      <a:pPr>
                        <a:lnSpc>
                          <a:spcPct val="115000"/>
                        </a:lnSpc>
                        <a:spcAft>
                          <a:spcPts val="0"/>
                        </a:spcAft>
                      </a:pPr>
                      <a:r>
                        <a:rPr lang="pl-PL" sz="1200" b="1" dirty="0">
                          <a:effectLst/>
                        </a:rPr>
                        <a:t>8400</a:t>
                      </a:r>
                      <a:endParaRPr lang="pl-PL" sz="1200" b="1" dirty="0">
                        <a:effectLst/>
                        <a:latin typeface="Calibri"/>
                        <a:ea typeface="Calibri"/>
                        <a:cs typeface="Times New Roman"/>
                      </a:endParaRPr>
                    </a:p>
                  </a:txBody>
                  <a:tcPr marL="68582" marR="68582" marT="0" marB="0"/>
                </a:tc>
              </a:tr>
              <a:tr h="222539">
                <a:tc vMerge="1">
                  <a:txBody>
                    <a:bodyPr/>
                    <a:lstStyle/>
                    <a:p>
                      <a:endParaRPr lang="pl-PL"/>
                    </a:p>
                  </a:txBody>
                  <a:tcPr/>
                </a:tc>
                <a:tc>
                  <a:txBody>
                    <a:bodyPr/>
                    <a:lstStyle/>
                    <a:p>
                      <a:pPr>
                        <a:lnSpc>
                          <a:spcPct val="115000"/>
                        </a:lnSpc>
                        <a:spcAft>
                          <a:spcPts val="0"/>
                        </a:spcAft>
                      </a:pPr>
                      <a:r>
                        <a:rPr lang="pl-PL" sz="1200" b="1" dirty="0">
                          <a:effectLst/>
                        </a:rPr>
                        <a:t>Razem</a:t>
                      </a:r>
                      <a:endParaRPr lang="pl-PL" sz="1200" b="1" dirty="0">
                        <a:effectLst/>
                        <a:latin typeface="Calibri"/>
                        <a:ea typeface="Calibri"/>
                        <a:cs typeface="Times New Roman"/>
                      </a:endParaRPr>
                    </a:p>
                  </a:txBody>
                  <a:tcPr marL="68582" marR="68582" marT="0" marB="0"/>
                </a:tc>
                <a:tc>
                  <a:txBody>
                    <a:bodyPr/>
                    <a:lstStyle/>
                    <a:p>
                      <a:pPr>
                        <a:lnSpc>
                          <a:spcPct val="115000"/>
                        </a:lnSpc>
                        <a:spcAft>
                          <a:spcPts val="0"/>
                        </a:spcAft>
                      </a:pPr>
                      <a:r>
                        <a:rPr lang="pl-PL" sz="1200" b="1">
                          <a:effectLst/>
                        </a:rPr>
                        <a:t>45 900</a:t>
                      </a:r>
                      <a:endParaRPr lang="pl-PL" sz="1200" b="1">
                        <a:effectLst/>
                        <a:latin typeface="Calibri"/>
                        <a:ea typeface="Calibri"/>
                        <a:cs typeface="Times New Roman"/>
                      </a:endParaRPr>
                    </a:p>
                  </a:txBody>
                  <a:tcPr marL="68582" marR="68582" marT="0" marB="0"/>
                </a:tc>
                <a:tc>
                  <a:txBody>
                    <a:bodyPr/>
                    <a:lstStyle/>
                    <a:p>
                      <a:pPr>
                        <a:lnSpc>
                          <a:spcPct val="115000"/>
                        </a:lnSpc>
                        <a:spcAft>
                          <a:spcPts val="0"/>
                        </a:spcAft>
                      </a:pPr>
                      <a:r>
                        <a:rPr lang="pl-PL" sz="1200" b="1" dirty="0">
                          <a:effectLst/>
                        </a:rPr>
                        <a:t>62 600</a:t>
                      </a:r>
                      <a:endParaRPr lang="pl-PL" sz="1200" b="1" dirty="0">
                        <a:effectLst/>
                        <a:latin typeface="Calibri"/>
                        <a:ea typeface="Calibri"/>
                        <a:cs typeface="Times New Roman"/>
                      </a:endParaRPr>
                    </a:p>
                  </a:txBody>
                  <a:tcPr marL="68582" marR="68582" marT="0" marB="0"/>
                </a:tc>
              </a:tr>
            </a:tbl>
          </a:graphicData>
        </a:graphic>
      </p:graphicFrame>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defRPr/>
            </a:pPr>
            <a:r>
              <a:rPr lang="pl-PL" b="1" i="1" u="sng" dirty="0" smtClean="0">
                <a:solidFill>
                  <a:srgbClr val="00B0F0"/>
                </a:solidFill>
              </a:rPr>
              <a:t>Wydajność pomp ciepła.</a:t>
            </a:r>
            <a:r>
              <a:rPr lang="pl-PL" dirty="0" smtClean="0">
                <a:solidFill>
                  <a:srgbClr val="00B0F0"/>
                </a:solidFill>
              </a:rPr>
              <a:t/>
            </a:r>
            <a:br>
              <a:rPr lang="pl-PL" dirty="0" smtClean="0">
                <a:solidFill>
                  <a:srgbClr val="00B0F0"/>
                </a:solidFill>
              </a:rPr>
            </a:br>
            <a:endParaRPr lang="pl-PL" dirty="0">
              <a:solidFill>
                <a:srgbClr val="00B0F0"/>
              </a:solidFill>
            </a:endParaRPr>
          </a:p>
        </p:txBody>
      </p:sp>
      <p:sp>
        <p:nvSpPr>
          <p:cNvPr id="3" name="Symbol zastępczy zawartości 2"/>
          <p:cNvSpPr>
            <a:spLocks noGrp="1"/>
          </p:cNvSpPr>
          <p:nvPr>
            <p:ph idx="1"/>
          </p:nvPr>
        </p:nvSpPr>
        <p:spPr/>
        <p:txBody>
          <a:bodyPr/>
          <a:lstStyle/>
          <a:p>
            <a:pPr marL="0" indent="0" algn="just">
              <a:buFontTx/>
              <a:buNone/>
              <a:defRPr/>
            </a:pPr>
            <a:r>
              <a:rPr lang="pl-PL" dirty="0" smtClean="0"/>
              <a:t>Podstawowym </a:t>
            </a:r>
            <a:r>
              <a:rPr lang="pl-PL" dirty="0"/>
              <a:t>czynnikiem wpływającym na wydajność pompy ciepła to </a:t>
            </a:r>
            <a:r>
              <a:rPr lang="pl-PL" dirty="0" smtClean="0"/>
              <a:t>wewnętrzna </a:t>
            </a:r>
            <a:r>
              <a:rPr lang="pl-PL" dirty="0"/>
              <a:t>sprawność urządzenia, która jest zależna od  silnika sprężarki zamontowanej w pompie. Kolejnym czynnikiem wpływającym na sprawność jest różnica temperatur </a:t>
            </a:r>
            <a:r>
              <a:rPr lang="pl-PL" dirty="0" smtClean="0"/>
              <a:t>dolnego</a:t>
            </a:r>
            <a:br>
              <a:rPr lang="pl-PL" dirty="0" smtClean="0"/>
            </a:br>
            <a:r>
              <a:rPr lang="pl-PL" dirty="0" smtClean="0"/>
              <a:t>i </a:t>
            </a:r>
            <a:r>
              <a:rPr lang="pl-PL" dirty="0"/>
              <a:t>górnego źródła.</a:t>
            </a:r>
          </a:p>
          <a:p>
            <a:pPr>
              <a:defRPr/>
            </a:pPr>
            <a:endParaRPr lang="pl-PL"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defRPr/>
            </a:pPr>
            <a:r>
              <a:rPr lang="pl-PL" b="1" i="1" u="sng" dirty="0">
                <a:solidFill>
                  <a:srgbClr val="00B0F0"/>
                </a:solidFill>
              </a:rPr>
              <a:t>Koszty związane z użytkowaniem pompy ciepła.</a:t>
            </a:r>
            <a:r>
              <a:rPr lang="pl-PL" dirty="0"/>
              <a:t/>
            </a:r>
            <a:br>
              <a:rPr lang="pl-PL" dirty="0"/>
            </a:br>
            <a:endParaRPr lang="pl-PL" dirty="0"/>
          </a:p>
        </p:txBody>
      </p:sp>
      <p:sp>
        <p:nvSpPr>
          <p:cNvPr id="3" name="Symbol zastępczy zawartości 2"/>
          <p:cNvSpPr>
            <a:spLocks noGrp="1"/>
          </p:cNvSpPr>
          <p:nvPr>
            <p:ph idx="1"/>
          </p:nvPr>
        </p:nvSpPr>
        <p:spPr/>
        <p:txBody>
          <a:bodyPr>
            <a:normAutofit fontScale="92500" lnSpcReduction="20000"/>
          </a:bodyPr>
          <a:lstStyle/>
          <a:p>
            <a:pPr marL="0" indent="0" algn="just">
              <a:buFontTx/>
              <a:buNone/>
              <a:defRPr/>
            </a:pPr>
            <a:r>
              <a:rPr lang="pl-PL" dirty="0"/>
              <a:t>Wypowiadający się na różnych forach internetowych użytkownicy pomp ciepła, które zamontowane są w domach jednorodzinnych szacują swoje wydatki na poziomie 1500zł-2000zł na rok. Jednak większość użytkowników posiada ziemne pompy </a:t>
            </a:r>
            <a:r>
              <a:rPr lang="pl-PL" dirty="0" smtClean="0"/>
              <a:t>ciepła </a:t>
            </a:r>
            <a:r>
              <a:rPr lang="pl-PL" dirty="0"/>
              <a:t>i podane </a:t>
            </a:r>
            <a:r>
              <a:rPr lang="pl-PL" dirty="0" smtClean="0"/>
              <a:t>koszty </a:t>
            </a:r>
            <a:r>
              <a:rPr lang="pl-PL" dirty="0"/>
              <a:t>mogą być nieadekwatne do innych rodzajów pomp ciepła. Aby poznać kwotę, którą musielibyśmy wydać na ogrzewanie trzeba podać dokładne dane budynku. Kwota ta jest inna dla każdego budynku.</a:t>
            </a:r>
          </a:p>
          <a:p>
            <a:pPr marL="0" indent="0">
              <a:buFontTx/>
              <a:buNone/>
              <a:defRPr/>
            </a:pPr>
            <a:endParaRPr lang="pl-PL"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ytuł 1"/>
          <p:cNvSpPr>
            <a:spLocks noGrp="1"/>
          </p:cNvSpPr>
          <p:nvPr>
            <p:ph type="title"/>
          </p:nvPr>
        </p:nvSpPr>
        <p:spPr/>
        <p:txBody>
          <a:bodyPr/>
          <a:lstStyle/>
          <a:p>
            <a:endParaRPr lang="pl-PL" smtClean="0"/>
          </a:p>
        </p:txBody>
      </p:sp>
      <p:pic>
        <p:nvPicPr>
          <p:cNvPr id="80899" name="Symbol zastępczy obrazu 8"/>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476375" y="260350"/>
            <a:ext cx="5616575" cy="6121400"/>
          </a:xfrm>
        </p:spPr>
      </p:pic>
      <p:sp>
        <p:nvSpPr>
          <p:cNvPr id="80900" name="Symbol zastępczy tekstu 3"/>
          <p:cNvSpPr>
            <a:spLocks noGrp="1"/>
          </p:cNvSpPr>
          <p:nvPr>
            <p:ph type="body" sz="half" idx="2"/>
          </p:nvPr>
        </p:nvSpPr>
        <p:spPr/>
        <p:txBody>
          <a:bodyPr/>
          <a:lstStyle/>
          <a:p>
            <a:endParaRPr lang="pl-PL" smtClean="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nSpc>
                <a:spcPct val="115000"/>
              </a:lnSpc>
              <a:spcAft>
                <a:spcPts val="1000"/>
              </a:spcAft>
              <a:defRPr/>
            </a:pPr>
            <a:r>
              <a:rPr lang="pl-PL" b="1" i="1" u="sng" dirty="0" smtClean="0">
                <a:solidFill>
                  <a:srgbClr val="00B0F0"/>
                </a:solidFill>
                <a:latin typeface="Cambria"/>
                <a:ea typeface="Calibri"/>
                <a:cs typeface="Calibri"/>
              </a:rPr>
              <a:t>Co to jest COP ?</a:t>
            </a:r>
            <a:r>
              <a:rPr lang="pl-PL" sz="1800" dirty="0">
                <a:ea typeface="Calibri"/>
              </a:rPr>
              <a:t/>
            </a:r>
            <a:br>
              <a:rPr lang="pl-PL" sz="1800" dirty="0">
                <a:ea typeface="Calibri"/>
              </a:rPr>
            </a:br>
            <a:endParaRPr lang="pl-PL" dirty="0"/>
          </a:p>
        </p:txBody>
      </p:sp>
      <p:sp>
        <p:nvSpPr>
          <p:cNvPr id="3" name="Symbol zastępczy zawartości 2"/>
          <p:cNvSpPr>
            <a:spLocks noGrp="1"/>
          </p:cNvSpPr>
          <p:nvPr>
            <p:ph idx="1"/>
          </p:nvPr>
        </p:nvSpPr>
        <p:spPr/>
        <p:txBody>
          <a:bodyPr>
            <a:normAutofit/>
          </a:bodyPr>
          <a:lstStyle/>
          <a:p>
            <a:pPr marL="0" indent="0" algn="just">
              <a:lnSpc>
                <a:spcPct val="80000"/>
              </a:lnSpc>
              <a:buFontTx/>
              <a:buNone/>
            </a:pPr>
            <a:r>
              <a:rPr lang="pl-PL" sz="2700" smtClean="0"/>
              <a:t>Współczynnik wydajności cieplnej , COP (coefficient of performance), jest to stosunek pomiędzy mocą grzewczą pompy ciepła a niezbędną do napędu sprężarki mocą elektryczną. Zwykle w danych technicznych jest on podawany zgodnie z normą</a:t>
            </a:r>
            <a:br>
              <a:rPr lang="pl-PL" sz="2700" smtClean="0"/>
            </a:br>
            <a:r>
              <a:rPr lang="pl-PL" sz="2700" smtClean="0"/>
              <a:t>EN 255 dla parametrów 0°C temperatury na wejściu do pompy ciepła z dolnego źródła i 35°C na zasilaniu systemu grzewczego. </a:t>
            </a:r>
            <a:endParaRPr lang="pl-PL" sz="3100" smtClean="0"/>
          </a:p>
          <a:p>
            <a:pPr marL="0" indent="0" algn="just">
              <a:lnSpc>
                <a:spcPct val="80000"/>
              </a:lnSpc>
              <a:buFontTx/>
              <a:buNone/>
            </a:pPr>
            <a:r>
              <a:rPr lang="pl-PL" sz="2700" smtClean="0"/>
              <a:t>Wartość COP jest ściśle zależna od tych dwóch temperatur. Przykładowo FIGHTER 1240 10 kW: przy 0/35 COP=5,04, a przy 0/50 COP=3,65. </a:t>
            </a:r>
            <a:endParaRPr lang="pl-PL" sz="3100" smtClean="0"/>
          </a:p>
          <a:p>
            <a:pPr marL="0" indent="0">
              <a:lnSpc>
                <a:spcPct val="80000"/>
              </a:lnSpc>
              <a:buFontTx/>
              <a:buNone/>
            </a:pPr>
            <a:endParaRPr lang="pl-PL" sz="270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9218" name="Tytuł 1"/>
          <p:cNvSpPr>
            <a:spLocks noGrp="1"/>
          </p:cNvSpPr>
          <p:nvPr>
            <p:ph type="title" idx="4294967295"/>
          </p:nvPr>
        </p:nvSpPr>
        <p:spPr>
          <a:xfrm>
            <a:off x="-304800" y="0"/>
            <a:ext cx="6629400" cy="1144588"/>
          </a:xfrm>
        </p:spPr>
        <p:txBody>
          <a:bodyPr anchor="b"/>
          <a:lstStyle/>
          <a:p>
            <a:pPr eaLnBrk="1" hangingPunct="1"/>
            <a:r>
              <a:rPr lang="pl-PL" sz="7200" smtClean="0">
                <a:solidFill>
                  <a:srgbClr val="FFFF00"/>
                </a:solidFill>
              </a:rPr>
              <a:t>Wprowadzenie:</a:t>
            </a:r>
          </a:p>
        </p:txBody>
      </p:sp>
      <p:sp>
        <p:nvSpPr>
          <p:cNvPr id="9219" name="Symbol zastępczy zawartości 2"/>
          <p:cNvSpPr>
            <a:spLocks noGrp="1"/>
          </p:cNvSpPr>
          <p:nvPr>
            <p:ph idx="4294967295"/>
          </p:nvPr>
        </p:nvSpPr>
        <p:spPr>
          <a:xfrm>
            <a:off x="88900" y="1658938"/>
            <a:ext cx="4429125" cy="4649787"/>
          </a:xfrm>
        </p:spPr>
        <p:txBody>
          <a:bodyPr/>
          <a:lstStyle/>
          <a:p>
            <a:pPr marL="0" indent="0" algn="ctr" eaLnBrk="1" hangingPunct="1">
              <a:lnSpc>
                <a:spcPct val="110000"/>
              </a:lnSpc>
              <a:buClr>
                <a:srgbClr val="B2D0B4"/>
              </a:buClr>
              <a:buFontTx/>
              <a:buNone/>
            </a:pPr>
            <a:r>
              <a:rPr lang="pl-PL" smtClean="0">
                <a:solidFill>
                  <a:srgbClr val="92D050"/>
                </a:solidFill>
              </a:rPr>
              <a:t>Podstawowe, najczęściej stosowane do produkcji modułów wymiary to kwadraty o bokach 5 lub 6 cali czyli odpowiednio 125 i 156 mm. Pojedyncze ogniwa są łączone w pasy, a te łączone ze sobą. </a:t>
            </a:r>
            <a:endParaRPr lang="pl-PL" smtClean="0">
              <a:solidFill>
                <a:srgbClr val="92D050"/>
              </a:solidFill>
              <a:sym typeface="Wingdings" pitchFamily="2" charset="2"/>
            </a:endParaRPr>
          </a:p>
        </p:txBody>
      </p:sp>
      <p:pic>
        <p:nvPicPr>
          <p:cNvPr id="9220" name="Picture 2" descr="http://us.123rf.com/400wm/400/400/pilens/pilens1011/pilens101100010/8326748-desea--ogniwo-sa--oneczne-wyta--aczane-w-fotowoltaicznej-panel-sa--oneczny-z-sun-raa-a--cy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7713" y="0"/>
            <a:ext cx="3316287"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4" descr="Elementy systemów fotowoltaiczny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8038" y="3284538"/>
            <a:ext cx="4233862"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5800" y="609600"/>
            <a:ext cx="7772400" cy="1306513"/>
          </a:xfrm>
        </p:spPr>
        <p:txBody>
          <a:bodyPr>
            <a:normAutofit fontScale="90000"/>
          </a:bodyPr>
          <a:lstStyle/>
          <a:p>
            <a:pPr>
              <a:defRPr/>
            </a:pPr>
            <a:r>
              <a:rPr lang="pl-PL" b="1" i="1" u="sng" dirty="0" smtClean="0">
                <a:solidFill>
                  <a:srgbClr val="00B0F0"/>
                </a:solidFill>
                <a:latin typeface="Cambria"/>
              </a:rPr>
              <a:t>Jaką pompę potrzebujemy</a:t>
            </a:r>
            <a:br>
              <a:rPr lang="pl-PL" b="1" i="1" u="sng" dirty="0" smtClean="0">
                <a:solidFill>
                  <a:srgbClr val="00B0F0"/>
                </a:solidFill>
                <a:latin typeface="Cambria"/>
              </a:rPr>
            </a:br>
            <a:r>
              <a:rPr lang="pl-PL" b="1" i="1" u="sng" dirty="0" smtClean="0">
                <a:solidFill>
                  <a:srgbClr val="00B0F0"/>
                </a:solidFill>
                <a:latin typeface="Cambria"/>
              </a:rPr>
              <a:t>i ile grzejników</a:t>
            </a:r>
            <a:r>
              <a:rPr lang="pl-PL" b="1" i="1" dirty="0" smtClean="0">
                <a:solidFill>
                  <a:srgbClr val="000000"/>
                </a:solidFill>
                <a:latin typeface="Cambria"/>
              </a:rPr>
              <a:t> </a:t>
            </a:r>
            <a:endParaRPr lang="pl-PL" dirty="0"/>
          </a:p>
        </p:txBody>
      </p:sp>
      <p:sp>
        <p:nvSpPr>
          <p:cNvPr id="3" name="Symbol zastępczy zawartości 2"/>
          <p:cNvSpPr>
            <a:spLocks noGrp="1" noRot="1" noChangeAspect="1" noMove="1" noResize="1" noEditPoints="1" noAdjustHandles="1" noChangeArrowheads="1" noChangeShapeType="1" noTextEdit="1"/>
          </p:cNvSpPr>
          <p:nvPr>
            <p:ph idx="1"/>
          </p:nvPr>
        </p:nvSpPr>
        <p:spPr>
          <a:xfrm>
            <a:off x="395536" y="2132856"/>
            <a:ext cx="8229600" cy="3816424"/>
          </a:xfrm>
          <a:blipFill rotWithShape="1">
            <a:blip r:embed="rId2"/>
            <a:stretch>
              <a:fillRect l="-1926" t="-2236" r="-1852"/>
            </a:stretch>
          </a:blipFill>
          <a:extLst/>
        </p:spPr>
        <p:txBody>
          <a:bodyPr/>
          <a:lstStyle/>
          <a:p>
            <a:r>
              <a:rPr lang="pl-PL">
                <a:noFill/>
              </a:rPr>
              <a:t> </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defRPr/>
            </a:pPr>
            <a:r>
              <a:rPr lang="pl-PL" b="1" i="1" u="sng" dirty="0" smtClean="0">
                <a:solidFill>
                  <a:srgbClr val="00B0F0"/>
                </a:solidFill>
                <a:latin typeface="Cambria"/>
              </a:rPr>
              <a:t>Jaką pompę potrzebujemy</a:t>
            </a:r>
            <a:br>
              <a:rPr lang="pl-PL" b="1" i="1" u="sng" dirty="0" smtClean="0">
                <a:solidFill>
                  <a:srgbClr val="00B0F0"/>
                </a:solidFill>
                <a:latin typeface="Cambria"/>
              </a:rPr>
            </a:br>
            <a:r>
              <a:rPr lang="pl-PL" b="1" i="1" u="sng" dirty="0" smtClean="0">
                <a:solidFill>
                  <a:srgbClr val="00B0F0"/>
                </a:solidFill>
                <a:latin typeface="Cambria"/>
              </a:rPr>
              <a:t>i ile grzejników. </a:t>
            </a:r>
            <a:endParaRPr lang="pl-PL" u="sng" dirty="0">
              <a:solidFill>
                <a:srgbClr val="00B0F0"/>
              </a:solidFill>
            </a:endParaRPr>
          </a:p>
        </p:txBody>
      </p:sp>
      <p:sp>
        <p:nvSpPr>
          <p:cNvPr id="3" name="Symbol zastępczy zawartości 2"/>
          <p:cNvSpPr>
            <a:spLocks noGrp="1" noRot="1" noChangeAspect="1" noMove="1" noResize="1" noEditPoints="1" noAdjustHandles="1" noChangeArrowheads="1" noChangeShapeType="1" noTextEdit="1"/>
          </p:cNvSpPr>
          <p:nvPr>
            <p:ph idx="1"/>
          </p:nvPr>
        </p:nvSpPr>
        <p:spPr>
          <a:blipFill rotWithShape="1">
            <a:blip r:embed="rId2"/>
            <a:stretch>
              <a:fillRect l="-2039" t="-2074" r="-1961"/>
            </a:stretch>
          </a:blipFill>
          <a:extLst/>
        </p:spPr>
        <p:txBody>
          <a:bodyPr/>
          <a:lstStyle/>
          <a:p>
            <a:r>
              <a:rPr lang="pl-PL">
                <a:noFill/>
              </a:rPr>
              <a:t> </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defRPr/>
            </a:pPr>
            <a:r>
              <a:rPr lang="pl-PL" b="1" i="1" u="sng" dirty="0" smtClean="0">
                <a:solidFill>
                  <a:srgbClr val="00B0F0"/>
                </a:solidFill>
                <a:latin typeface="Cambria"/>
              </a:rPr>
              <a:t>Jaką pompę potrzebujemy</a:t>
            </a:r>
            <a:br>
              <a:rPr lang="pl-PL" b="1" i="1" u="sng" dirty="0" smtClean="0">
                <a:solidFill>
                  <a:srgbClr val="00B0F0"/>
                </a:solidFill>
                <a:latin typeface="Cambria"/>
              </a:rPr>
            </a:br>
            <a:r>
              <a:rPr lang="pl-PL" b="1" i="1" u="sng" dirty="0" smtClean="0">
                <a:solidFill>
                  <a:srgbClr val="00B0F0"/>
                </a:solidFill>
                <a:latin typeface="Cambria"/>
              </a:rPr>
              <a:t>i ile grzejników. </a:t>
            </a:r>
            <a:endParaRPr lang="pl-PL" u="sng" dirty="0">
              <a:solidFill>
                <a:srgbClr val="00B0F0"/>
              </a:solidFill>
            </a:endParaRPr>
          </a:p>
        </p:txBody>
      </p:sp>
      <p:sp>
        <p:nvSpPr>
          <p:cNvPr id="3" name="Symbol zastępczy zawartości 2"/>
          <p:cNvSpPr>
            <a:spLocks noGrp="1" noRot="1" noChangeAspect="1" noMove="1" noResize="1" noEditPoints="1" noAdjustHandles="1" noChangeArrowheads="1" noChangeShapeType="1" noTextEdit="1"/>
          </p:cNvSpPr>
          <p:nvPr>
            <p:ph idx="1"/>
          </p:nvPr>
        </p:nvSpPr>
        <p:spPr>
          <a:blipFill rotWithShape="1">
            <a:blip r:embed="rId2"/>
            <a:stretch>
              <a:fillRect l="-2039" t="-2074" r="-1961"/>
            </a:stretch>
          </a:blipFill>
          <a:extLst/>
        </p:spPr>
        <p:txBody>
          <a:bodyPr/>
          <a:lstStyle/>
          <a:p>
            <a:r>
              <a:rPr lang="pl-PL">
                <a:noFill/>
              </a:rPr>
              <a:t> </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defRPr/>
            </a:pPr>
            <a:r>
              <a:rPr lang="pl-PL" b="1" i="1" u="sng" dirty="0" smtClean="0">
                <a:solidFill>
                  <a:srgbClr val="00B0F0"/>
                </a:solidFill>
                <a:latin typeface="Cambria"/>
              </a:rPr>
              <a:t>Jaką pompę potrzebujemy</a:t>
            </a:r>
            <a:br>
              <a:rPr lang="pl-PL" b="1" i="1" u="sng" dirty="0" smtClean="0">
                <a:solidFill>
                  <a:srgbClr val="00B0F0"/>
                </a:solidFill>
                <a:latin typeface="Cambria"/>
              </a:rPr>
            </a:br>
            <a:r>
              <a:rPr lang="pl-PL" b="1" i="1" u="sng" dirty="0" smtClean="0">
                <a:solidFill>
                  <a:srgbClr val="00B0F0"/>
                </a:solidFill>
                <a:latin typeface="Cambria"/>
              </a:rPr>
              <a:t>i ile grzejników.</a:t>
            </a:r>
            <a:endParaRPr lang="pl-PL" u="sng" dirty="0">
              <a:solidFill>
                <a:srgbClr val="00B0F0"/>
              </a:solidFill>
            </a:endParaRPr>
          </a:p>
        </p:txBody>
      </p:sp>
      <p:sp>
        <p:nvSpPr>
          <p:cNvPr id="3" name="Symbol zastępczy zawartości 2"/>
          <p:cNvSpPr>
            <a:spLocks noGrp="1" noRot="1" noChangeAspect="1" noMove="1" noResize="1" noEditPoints="1" noAdjustHandles="1" noChangeArrowheads="1" noChangeShapeType="1" noTextEdit="1"/>
          </p:cNvSpPr>
          <p:nvPr>
            <p:ph idx="1"/>
          </p:nvPr>
        </p:nvSpPr>
        <p:spPr>
          <a:xfrm>
            <a:off x="685800" y="1981200"/>
            <a:ext cx="7772400" cy="4544144"/>
          </a:xfrm>
          <a:blipFill rotWithShape="1">
            <a:blip r:embed="rId2"/>
            <a:stretch>
              <a:fillRect l="-2039" t="-1745" r="-2353"/>
            </a:stretch>
          </a:blipFill>
          <a:extLst/>
        </p:spPr>
        <p:txBody>
          <a:bodyPr/>
          <a:lstStyle/>
          <a:p>
            <a:r>
              <a:rPr lang="pl-PL">
                <a:noFill/>
              </a:rPr>
              <a:t> </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ytuł 1"/>
          <p:cNvSpPr>
            <a:spLocks noGrp="1"/>
          </p:cNvSpPr>
          <p:nvPr>
            <p:ph type="title"/>
          </p:nvPr>
        </p:nvSpPr>
        <p:spPr>
          <a:xfrm>
            <a:off x="684213" y="260350"/>
            <a:ext cx="7772400" cy="1143000"/>
          </a:xfrm>
        </p:spPr>
        <p:txBody>
          <a:bodyPr/>
          <a:lstStyle/>
          <a:p>
            <a:r>
              <a:rPr lang="pl-PL" b="1" i="1" u="sng" smtClean="0">
                <a:solidFill>
                  <a:srgbClr val="00B0F0"/>
                </a:solidFill>
                <a:latin typeface="Cambria" pitchFamily="18" charset="0"/>
              </a:rPr>
              <a:t>Pompa dla naszej pracowni. </a:t>
            </a:r>
            <a:endParaRPr lang="pl-PL" u="sng" smtClean="0">
              <a:solidFill>
                <a:srgbClr val="00B0F0"/>
              </a:solidFill>
            </a:endParaRPr>
          </a:p>
        </p:txBody>
      </p:sp>
      <p:sp>
        <p:nvSpPr>
          <p:cNvPr id="87043" name="Symbol zastępczy zawartości 2"/>
          <p:cNvSpPr>
            <a:spLocks noGrp="1"/>
          </p:cNvSpPr>
          <p:nvPr>
            <p:ph idx="1"/>
          </p:nvPr>
        </p:nvSpPr>
        <p:spPr>
          <a:xfrm>
            <a:off x="395288" y="1412875"/>
            <a:ext cx="8229600" cy="5140325"/>
          </a:xfrm>
        </p:spPr>
        <p:txBody>
          <a:bodyPr/>
          <a:lstStyle/>
          <a:p>
            <a:pPr marL="0" indent="0" algn="just">
              <a:buFontTx/>
              <a:buNone/>
            </a:pPr>
            <a:r>
              <a:rPr lang="pl-PL" sz="2400" smtClean="0">
                <a:solidFill>
                  <a:srgbClr val="000000"/>
                </a:solidFill>
              </a:rPr>
              <a:t>Poniżej prezentowana pompa ciepła jest urządzeniem przeznaczonym do ogrzewania ciepłej wody użytkowej, centralnego ogrzewania i klimatyzowania. Doskonała dla domów jednorodzinnych, dużych mieszkań, apartamentów. Dla naszych potrzeb najlepszą pompą będzie pompa typu powietrze-woda. Taki wybór umotywowany jest tym, że nie potrzeba wykonywać odwiertów, oraz tym, że w połączeniu z turbokominkiem, czy kotłem na biomasę, będzie ona bardziej opłacalna. Prezentowana pompa posiada odpowiednią moc i do ogrzania pomieszczenia pracowni będzie się idealnie nadawać. </a:t>
            </a:r>
            <a:endParaRPr lang="pl-PL" sz="2400" smtClean="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ytuł 1"/>
          <p:cNvSpPr>
            <a:spLocks noGrp="1"/>
          </p:cNvSpPr>
          <p:nvPr>
            <p:ph type="title"/>
          </p:nvPr>
        </p:nvSpPr>
        <p:spPr/>
        <p:txBody>
          <a:bodyPr/>
          <a:lstStyle/>
          <a:p>
            <a:r>
              <a:rPr lang="pl-PL" b="1" i="1" u="sng" smtClean="0">
                <a:solidFill>
                  <a:srgbClr val="00B0F0"/>
                </a:solidFill>
              </a:rPr>
              <a:t>Pompa dla naszej pracowni. </a:t>
            </a:r>
            <a:endParaRPr lang="pl-PL" u="sng" smtClean="0">
              <a:solidFill>
                <a:srgbClr val="00B0F0"/>
              </a:solidFill>
            </a:endParaRPr>
          </a:p>
        </p:txBody>
      </p:sp>
      <p:sp>
        <p:nvSpPr>
          <p:cNvPr id="88067" name="Symbol zastępczy zawartości 2"/>
          <p:cNvSpPr>
            <a:spLocks noGrp="1"/>
          </p:cNvSpPr>
          <p:nvPr>
            <p:ph idx="1"/>
          </p:nvPr>
        </p:nvSpPr>
        <p:spPr>
          <a:xfrm>
            <a:off x="468313" y="1628775"/>
            <a:ext cx="8229600" cy="4525963"/>
          </a:xfrm>
        </p:spPr>
        <p:txBody>
          <a:bodyPr/>
          <a:lstStyle/>
          <a:p>
            <a:pPr marL="0" indent="0" algn="just">
              <a:buFontTx/>
              <a:buNone/>
            </a:pPr>
            <a:r>
              <a:rPr lang="pl-PL" sz="2400" smtClean="0"/>
              <a:t>COP pompy należny do najwyższych na rynku i wynosi zimą ~ 3,3-3,8, a latem do 6. Oznacza to że wysoko wydajna sprężarka działająca w technologii EVI bezpośredniego wtrysku gazu, umożliwiająca płynną regulację wydajności w zależności od potrzeb, jest w stanie wyprodukować 3,3-6 kW ciepła z 1 kW energii elektrycznej. Pompa pracuje, pobierając ciepło</a:t>
            </a:r>
            <a:br>
              <a:rPr lang="pl-PL" sz="2400" smtClean="0"/>
            </a:br>
            <a:r>
              <a:rPr lang="pl-PL" sz="2400" smtClean="0"/>
              <a:t>z otaczającego powietrza poprzez jednostkę zewnętrzną.</a:t>
            </a:r>
            <a:br>
              <a:rPr lang="pl-PL" sz="2400" smtClean="0"/>
            </a:br>
            <a:r>
              <a:rPr lang="pl-PL" sz="2400" smtClean="0"/>
              <a:t>Za pomocą modułu hydraulicznego następuje przekazanie ciepła wodnej instalacji centralnego ogrzewania i ciepłej wody użytkowej. </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ytuł 1"/>
          <p:cNvSpPr>
            <a:spLocks noGrp="1"/>
          </p:cNvSpPr>
          <p:nvPr>
            <p:ph type="title"/>
          </p:nvPr>
        </p:nvSpPr>
        <p:spPr/>
        <p:txBody>
          <a:bodyPr/>
          <a:lstStyle/>
          <a:p>
            <a:r>
              <a:rPr lang="pl-PL" b="1" i="1" u="sng" smtClean="0">
                <a:solidFill>
                  <a:srgbClr val="00B0F0"/>
                </a:solidFill>
              </a:rPr>
              <a:t>Pompa dla naszej pracowni.</a:t>
            </a:r>
          </a:p>
        </p:txBody>
      </p:sp>
      <p:sp>
        <p:nvSpPr>
          <p:cNvPr id="89091" name="Symbol zastępczy zawartości 2"/>
          <p:cNvSpPr>
            <a:spLocks noGrp="1"/>
          </p:cNvSpPr>
          <p:nvPr>
            <p:ph idx="1"/>
          </p:nvPr>
        </p:nvSpPr>
        <p:spPr/>
        <p:txBody>
          <a:bodyPr/>
          <a:lstStyle/>
          <a:p>
            <a:pPr marL="0" indent="0" algn="just">
              <a:buFontTx/>
              <a:buNone/>
            </a:pPr>
            <a:r>
              <a:rPr lang="pl-PL" smtClean="0"/>
              <a:t>Pompa ciepła pozwala niewielkim kosztem na ogrzanie domu, mieszkania itp. Koszty takiej instalacji zwracają się w stosunkowo krótkim czasie użytkowania. Gdy temperatura zewnętrzna powietrza spadnie poniżej -25C system załączy awaryjne grzałki. </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ytuł 1"/>
          <p:cNvSpPr>
            <a:spLocks noGrp="1"/>
          </p:cNvSpPr>
          <p:nvPr>
            <p:ph type="title"/>
          </p:nvPr>
        </p:nvSpPr>
        <p:spPr/>
        <p:txBody>
          <a:bodyPr/>
          <a:lstStyle/>
          <a:p>
            <a:r>
              <a:rPr lang="pl-PL" b="1" i="1" u="sng" smtClean="0">
                <a:solidFill>
                  <a:srgbClr val="00B0F0"/>
                </a:solidFill>
              </a:rPr>
              <a:t>Pompa dla naszej pracowni.</a:t>
            </a:r>
          </a:p>
        </p:txBody>
      </p:sp>
      <p:sp>
        <p:nvSpPr>
          <p:cNvPr id="90115" name="Symbol zastępczy zawartości 2"/>
          <p:cNvSpPr>
            <a:spLocks noGrp="1"/>
          </p:cNvSpPr>
          <p:nvPr>
            <p:ph idx="1"/>
          </p:nvPr>
        </p:nvSpPr>
        <p:spPr/>
        <p:txBody>
          <a:bodyPr/>
          <a:lstStyle/>
          <a:p>
            <a:r>
              <a:rPr lang="pl-PL" sz="2000" smtClean="0"/>
              <a:t>Parametry kompaktowej pompy ciepła VENUS EVI 10: </a:t>
            </a:r>
          </a:p>
          <a:p>
            <a:r>
              <a:rPr lang="pl-PL" sz="2000" smtClean="0"/>
              <a:t> moc grzewcza - 10,8 kW </a:t>
            </a:r>
          </a:p>
          <a:p>
            <a:r>
              <a:rPr lang="pl-PL" sz="2000" smtClean="0"/>
              <a:t>moc chłodnicza - 7,6 kW </a:t>
            </a:r>
          </a:p>
          <a:p>
            <a:r>
              <a:rPr lang="pl-PL" sz="2000" smtClean="0"/>
              <a:t>grzałka awaryjna 3/6/9 kW( na obodzie CO i w zasobnikuCWU) </a:t>
            </a:r>
          </a:p>
          <a:p>
            <a:r>
              <a:rPr lang="pl-PL" sz="2000" smtClean="0"/>
              <a:t>zasobnik na CWU 150l wbudowany( system antybakterii + anoda magnezowa) </a:t>
            </a:r>
          </a:p>
          <a:p>
            <a:r>
              <a:rPr lang="pl-PL" sz="2000" smtClean="0"/>
              <a:t>panel sterujący dotykowy </a:t>
            </a:r>
          </a:p>
          <a:p>
            <a:r>
              <a:rPr lang="pl-PL" sz="2000" smtClean="0"/>
              <a:t>waga 280 kg </a:t>
            </a:r>
          </a:p>
          <a:p>
            <a:r>
              <a:rPr lang="pl-PL" sz="2000" smtClean="0"/>
              <a:t>zasilanie - 400V/3f/ </a:t>
            </a:r>
          </a:p>
          <a:p>
            <a:r>
              <a:rPr lang="pl-PL" sz="2000" smtClean="0"/>
              <a:t>wymiary 1720x600x740 mm</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ytuł 1"/>
          <p:cNvSpPr>
            <a:spLocks noGrp="1"/>
          </p:cNvSpPr>
          <p:nvPr>
            <p:ph type="title"/>
          </p:nvPr>
        </p:nvSpPr>
        <p:spPr/>
        <p:txBody>
          <a:bodyPr/>
          <a:lstStyle/>
          <a:p>
            <a:pPr algn="ctr"/>
            <a:r>
              <a:rPr lang="pl-PL" smtClean="0"/>
              <a:t>VENUS EVI 10</a:t>
            </a:r>
          </a:p>
        </p:txBody>
      </p:sp>
      <p:pic>
        <p:nvPicPr>
          <p:cNvPr id="91139" name="Symbol zastępczy obrazu 4"/>
          <p:cNvPicPr>
            <a:picLocks noGrp="1" noChangeAspect="1"/>
          </p:cNvPicPr>
          <p:nvPr>
            <p:ph type="pic" idx="1"/>
          </p:nvPr>
        </p:nvPicPr>
        <p:blipFill>
          <a:blip r:embed="rId2">
            <a:extLst>
              <a:ext uri="{28A0092B-C50C-407E-A947-70E740481C1C}">
                <a14:useLocalDpi xmlns:a14="http://schemas.microsoft.com/office/drawing/2010/main" val="0"/>
              </a:ext>
            </a:extLst>
          </a:blip>
          <a:srcRect t="7385" b="7385"/>
          <a:stretch>
            <a:fillRect/>
          </a:stretch>
        </p:blipFill>
        <p:spPr/>
      </p:pic>
      <p:sp>
        <p:nvSpPr>
          <p:cNvPr id="91140" name="Symbol zastępczy tekstu 3"/>
          <p:cNvSpPr>
            <a:spLocks noGrp="1"/>
          </p:cNvSpPr>
          <p:nvPr>
            <p:ph type="body" sz="half" idx="2"/>
          </p:nvPr>
        </p:nvSpPr>
        <p:spPr/>
        <p:txBody>
          <a:bodyPr/>
          <a:lstStyle/>
          <a:p>
            <a:endParaRPr lang="pl-PL" smtClean="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ytuł 1"/>
          <p:cNvSpPr>
            <a:spLocks noGrp="1"/>
          </p:cNvSpPr>
          <p:nvPr>
            <p:ph type="title"/>
          </p:nvPr>
        </p:nvSpPr>
        <p:spPr/>
        <p:txBody>
          <a:bodyPr/>
          <a:lstStyle/>
          <a:p>
            <a:r>
              <a:rPr lang="pl-PL" b="1" i="1" u="sng" smtClean="0">
                <a:solidFill>
                  <a:srgbClr val="00B0F0"/>
                </a:solidFill>
                <a:latin typeface="Cambria" pitchFamily="18" charset="0"/>
              </a:rPr>
              <a:t>Grzejniki dla naszej pracowni.</a:t>
            </a:r>
            <a:endParaRPr lang="pl-PL" u="sng" smtClean="0">
              <a:solidFill>
                <a:srgbClr val="00B0F0"/>
              </a:solidFill>
            </a:endParaRPr>
          </a:p>
        </p:txBody>
      </p:sp>
      <p:sp>
        <p:nvSpPr>
          <p:cNvPr id="3" name="Symbol zastępczy zawartości 2"/>
          <p:cNvSpPr>
            <a:spLocks noGrp="1"/>
          </p:cNvSpPr>
          <p:nvPr>
            <p:ph idx="1"/>
          </p:nvPr>
        </p:nvSpPr>
        <p:spPr/>
        <p:txBody>
          <a:bodyPr>
            <a:normAutofit fontScale="92500" lnSpcReduction="20000"/>
          </a:bodyPr>
          <a:lstStyle/>
          <a:p>
            <a:pPr marL="0" indent="0" algn="just">
              <a:buFontTx/>
              <a:buNone/>
              <a:defRPr/>
            </a:pPr>
            <a:r>
              <a:rPr lang="pl-PL" dirty="0"/>
              <a:t>Według naszych </a:t>
            </a:r>
            <a:r>
              <a:rPr lang="pl-PL" dirty="0" smtClean="0"/>
              <a:t>wyliczeń </a:t>
            </a:r>
            <a:r>
              <a:rPr lang="pl-PL" dirty="0"/>
              <a:t>potrzebna jest moc 10260W, lecz wskazane jest zamontowanie grzejników o nieco większej mocy ponieważ będzie to zabezpieczenie na wypadek zapotrzebowania na większą moc grzejnika. </a:t>
            </a:r>
            <a:r>
              <a:rPr lang="pl-PL" dirty="0" smtClean="0"/>
              <a:t>Grzejnik </a:t>
            </a:r>
            <a:r>
              <a:rPr lang="pl-PL" dirty="0" err="1"/>
              <a:t>Buderus</a:t>
            </a:r>
            <a:r>
              <a:rPr lang="pl-PL" dirty="0"/>
              <a:t> 600x3000 typ 22 to </a:t>
            </a:r>
            <a:r>
              <a:rPr lang="pl-PL" dirty="0" smtClean="0"/>
              <a:t>grzejnik</a:t>
            </a:r>
            <a:br>
              <a:rPr lang="pl-PL" dirty="0" smtClean="0"/>
            </a:br>
            <a:r>
              <a:rPr lang="pl-PL" dirty="0" smtClean="0"/>
              <a:t>o </a:t>
            </a:r>
            <a:r>
              <a:rPr lang="pl-PL" dirty="0"/>
              <a:t>nominalnej mocy </a:t>
            </a:r>
            <a:r>
              <a:rPr lang="pl-PL" dirty="0" smtClean="0"/>
              <a:t>6357 W</a:t>
            </a:r>
            <a:r>
              <a:rPr lang="pl-PL" dirty="0"/>
              <a:t>. W naszej pracowni potrzeba </a:t>
            </a:r>
            <a:r>
              <a:rPr lang="pl-PL" dirty="0" smtClean="0"/>
              <a:t>zamontować </a:t>
            </a:r>
            <a:r>
              <a:rPr lang="pl-PL" dirty="0"/>
              <a:t>dwa takie grzejniki, aby </a:t>
            </a:r>
            <a:r>
              <a:rPr lang="pl-PL" dirty="0" smtClean="0"/>
              <a:t>uzyskać </a:t>
            </a:r>
            <a:r>
              <a:rPr lang="pl-PL" dirty="0"/>
              <a:t>dostateczną moc. </a:t>
            </a:r>
          </a:p>
          <a:p>
            <a:pPr marL="0" indent="0" algn="just">
              <a:buFontTx/>
              <a:buNone/>
              <a:defRPr/>
            </a:pPr>
            <a:r>
              <a:rPr lang="pl-PL" dirty="0"/>
              <a:t>Cena za sztukę wynosi 1300 zł 	</a:t>
            </a:r>
          </a:p>
          <a:p>
            <a:pPr marL="0" indent="0">
              <a:buFontTx/>
              <a:buNone/>
              <a:defRPr/>
            </a:pPr>
            <a:endParaRPr lang="pl-PL"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0242" name="Tytuł 1"/>
          <p:cNvSpPr>
            <a:spLocks noGrp="1"/>
          </p:cNvSpPr>
          <p:nvPr>
            <p:ph type="title" idx="4294967295"/>
          </p:nvPr>
        </p:nvSpPr>
        <p:spPr>
          <a:xfrm>
            <a:off x="630238" y="0"/>
            <a:ext cx="7886700" cy="1144588"/>
          </a:xfrm>
        </p:spPr>
        <p:txBody>
          <a:bodyPr anchor="b"/>
          <a:lstStyle/>
          <a:p>
            <a:pPr eaLnBrk="1" hangingPunct="1"/>
            <a:r>
              <a:rPr lang="pl-PL" sz="7500" smtClean="0">
                <a:solidFill>
                  <a:srgbClr val="FFFF00"/>
                </a:solidFill>
              </a:rPr>
              <a:t>Wprowadzenie:</a:t>
            </a:r>
          </a:p>
        </p:txBody>
      </p:sp>
      <p:sp>
        <p:nvSpPr>
          <p:cNvPr id="4" name="Symbol zastępczy zawartości 3"/>
          <p:cNvSpPr>
            <a:spLocks noGrp="1"/>
          </p:cNvSpPr>
          <p:nvPr>
            <p:ph idx="4294967295"/>
          </p:nvPr>
        </p:nvSpPr>
        <p:spPr>
          <a:xfrm>
            <a:off x="89898" y="1519697"/>
            <a:ext cx="3128474" cy="4548763"/>
          </a:xfrm>
          <a:extLst/>
        </p:spPr>
        <p:txBody>
          <a:bodyPr rtlCol="0">
            <a:normAutofit lnSpcReduction="10000"/>
          </a:bodyPr>
          <a:lstStyle/>
          <a:p>
            <a:pPr marL="0" lvl="8" indent="0" algn="ctr" fontAlgn="auto">
              <a:spcBef>
                <a:spcPts val="1800"/>
              </a:spcBef>
              <a:spcAft>
                <a:spcPts val="0"/>
              </a:spcAft>
              <a:buClr>
                <a:schemeClr val="accent1"/>
              </a:buClr>
              <a:buFont typeface="Arial" panose="020B0604020202020204" pitchFamily="34" charset="0"/>
              <a:buNone/>
              <a:defRPr/>
            </a:pPr>
            <a:r>
              <a:rPr lang="pl-PL" sz="3200" kern="1200" dirty="0">
                <a:solidFill>
                  <a:srgbClr val="92D050"/>
                </a:solidFill>
                <a:ea typeface="+mn-ea"/>
                <a:sym typeface="Wingdings" pitchFamily="2" charset="2"/>
              </a:rPr>
              <a:t>Celem naszego działania jest zaprojektowanie oświetlenia w pracowni, wykorzystującego Odnawialne Źródła Energii w celu jego zasilania. </a:t>
            </a:r>
          </a:p>
          <a:p>
            <a:pPr marL="228600" indent="-228600" algn="ctr" eaLnBrk="1" fontAlgn="auto" hangingPunct="1">
              <a:spcBef>
                <a:spcPts val="1800"/>
              </a:spcBef>
              <a:spcAft>
                <a:spcPts val="0"/>
              </a:spcAft>
              <a:buClr>
                <a:schemeClr val="accent1"/>
              </a:buClr>
              <a:buFont typeface="Arial" panose="020B0604020202020204" pitchFamily="34" charset="0"/>
              <a:buChar char="•"/>
              <a:defRPr/>
            </a:pPr>
            <a:endParaRPr lang="pl-PL" sz="2000" kern="1200" dirty="0"/>
          </a:p>
        </p:txBody>
      </p:sp>
      <p:pic>
        <p:nvPicPr>
          <p:cNvPr id="10244" name="Obraz 4" descr="http://www.schrack.pl/fileadmin/f/pl/schrack/produkty-sklep/aktualnosci/fotowoltaika/schemat_najkorzystniejsze_podlaczenia_dla_cien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2150" y="1484313"/>
            <a:ext cx="5668963"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ytuł 3"/>
          <p:cNvSpPr>
            <a:spLocks noGrp="1"/>
          </p:cNvSpPr>
          <p:nvPr>
            <p:ph type="title"/>
          </p:nvPr>
        </p:nvSpPr>
        <p:spPr/>
        <p:txBody>
          <a:bodyPr/>
          <a:lstStyle/>
          <a:p>
            <a:pPr algn="ctr"/>
            <a:r>
              <a:rPr lang="pl-PL" smtClean="0"/>
              <a:t>Buderus 600x3000 typ 22</a:t>
            </a:r>
          </a:p>
        </p:txBody>
      </p:sp>
      <p:pic>
        <p:nvPicPr>
          <p:cNvPr id="93187" name="Symbol zastępczy obrazu 6"/>
          <p:cNvPicPr>
            <a:picLocks noGrp="1" noChangeAspect="1"/>
          </p:cNvPicPr>
          <p:nvPr>
            <p:ph type="pic" idx="1"/>
          </p:nvPr>
        </p:nvPicPr>
        <p:blipFill>
          <a:blip r:embed="rId2">
            <a:extLst>
              <a:ext uri="{28A0092B-C50C-407E-A947-70E740481C1C}">
                <a14:useLocalDpi xmlns:a14="http://schemas.microsoft.com/office/drawing/2010/main" val="0"/>
              </a:ext>
            </a:extLst>
          </a:blip>
          <a:srcRect t="4250" b="4250"/>
          <a:stretch>
            <a:fillRect/>
          </a:stretch>
        </p:blipFill>
        <p:spPr/>
      </p:pic>
      <p:sp>
        <p:nvSpPr>
          <p:cNvPr id="93188" name="Symbol zastępczy tekstu 5"/>
          <p:cNvSpPr>
            <a:spLocks noGrp="1"/>
          </p:cNvSpPr>
          <p:nvPr>
            <p:ph type="body" sz="half" idx="2"/>
          </p:nvPr>
        </p:nvSpPr>
        <p:spPr/>
        <p:txBody>
          <a:bodyPr/>
          <a:lstStyle/>
          <a:p>
            <a:endParaRPr lang="pl-PL" smtClean="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ytuł 4"/>
          <p:cNvSpPr>
            <a:spLocks noGrp="1"/>
          </p:cNvSpPr>
          <p:nvPr>
            <p:ph type="title"/>
          </p:nvPr>
        </p:nvSpPr>
        <p:spPr/>
        <p:txBody>
          <a:bodyPr/>
          <a:lstStyle/>
          <a:p>
            <a:r>
              <a:rPr lang="pl-PL" b="1" i="1" u="sng" smtClean="0">
                <a:solidFill>
                  <a:srgbClr val="00B0F0"/>
                </a:solidFill>
              </a:rPr>
              <a:t>Koszty</a:t>
            </a:r>
            <a:endParaRPr lang="pl-PL" u="sng" smtClean="0">
              <a:solidFill>
                <a:srgbClr val="00B0F0"/>
              </a:solidFill>
            </a:endParaRPr>
          </a:p>
        </p:txBody>
      </p:sp>
      <p:sp>
        <p:nvSpPr>
          <p:cNvPr id="94211" name="Symbol zastępczy zawartości 5"/>
          <p:cNvSpPr>
            <a:spLocks noGrp="1"/>
          </p:cNvSpPr>
          <p:nvPr>
            <p:ph idx="1"/>
          </p:nvPr>
        </p:nvSpPr>
        <p:spPr/>
        <p:txBody>
          <a:bodyPr/>
          <a:lstStyle/>
          <a:p>
            <a:pPr marL="0" indent="0" algn="ctr">
              <a:buFontTx/>
              <a:buNone/>
            </a:pPr>
            <a:r>
              <a:rPr lang="pl-PL" smtClean="0"/>
              <a:t>		</a:t>
            </a:r>
          </a:p>
          <a:p>
            <a:pPr marL="0" indent="0" algn="ctr">
              <a:buFontTx/>
              <a:buNone/>
            </a:pPr>
            <a:r>
              <a:rPr lang="pl-PL" smtClean="0"/>
              <a:t>		</a:t>
            </a:r>
          </a:p>
          <a:p>
            <a:pPr marL="0" indent="0" algn="ctr">
              <a:buFontTx/>
              <a:buNone/>
            </a:pPr>
            <a:r>
              <a:rPr lang="pl-PL" smtClean="0"/>
              <a:t>		</a:t>
            </a:r>
          </a:p>
          <a:p>
            <a:pPr marL="0" indent="0" algn="ctr">
              <a:buFontTx/>
              <a:buNone/>
            </a:pPr>
            <a:r>
              <a:rPr lang="pl-PL" smtClean="0"/>
              <a:t>	</a:t>
            </a:r>
          </a:p>
        </p:txBody>
      </p:sp>
      <p:graphicFrame>
        <p:nvGraphicFramePr>
          <p:cNvPr id="8" name="Tabela 7"/>
          <p:cNvGraphicFramePr>
            <a:graphicFrameLocks noGrp="1"/>
          </p:cNvGraphicFramePr>
          <p:nvPr/>
        </p:nvGraphicFramePr>
        <p:xfrm>
          <a:off x="1116013" y="1700213"/>
          <a:ext cx="6743700" cy="3744912"/>
        </p:xfrm>
        <a:graphic>
          <a:graphicData uri="http://schemas.openxmlformats.org/drawingml/2006/table">
            <a:tbl>
              <a:tblPr bandRow="1">
                <a:tableStyleId>{5C22544A-7EE6-4342-B048-85BDC9FD1C3A}</a:tableStyleId>
              </a:tblPr>
              <a:tblGrid>
                <a:gridCol w="3371850"/>
                <a:gridCol w="3371850"/>
              </a:tblGrid>
              <a:tr h="772256">
                <a:tc>
                  <a:txBody>
                    <a:bodyPr/>
                    <a:lstStyle/>
                    <a:p>
                      <a:r>
                        <a:rPr lang="pl-PL" sz="2800" dirty="0" smtClean="0"/>
                        <a:t>Pompa ciepła </a:t>
                      </a:r>
                      <a:endParaRPr lang="pl-PL" sz="2800" dirty="0"/>
                    </a:p>
                  </a:txBody>
                  <a:tcPr marL="91435" marR="91435" marT="45726" marB="45726"/>
                </a:tc>
                <a:tc>
                  <a:txBody>
                    <a:bodyPr/>
                    <a:lstStyle/>
                    <a:p>
                      <a:pPr algn="l"/>
                      <a:r>
                        <a:rPr lang="pl-PL" sz="2800" dirty="0" smtClean="0"/>
                        <a:t>ok. 23 000 zł </a:t>
                      </a:r>
                      <a:endParaRPr lang="pl-PL" sz="2800" dirty="0"/>
                    </a:p>
                  </a:txBody>
                  <a:tcPr marL="91435" marR="91435" marT="45726" marB="45726"/>
                </a:tc>
              </a:tr>
              <a:tr h="772256">
                <a:tc>
                  <a:txBody>
                    <a:bodyPr/>
                    <a:lstStyle/>
                    <a:p>
                      <a:r>
                        <a:rPr lang="pl-PL" sz="2800" dirty="0" smtClean="0"/>
                        <a:t>Grzejniki</a:t>
                      </a:r>
                      <a:endParaRPr lang="pl-PL" sz="2800" dirty="0"/>
                    </a:p>
                  </a:txBody>
                  <a:tcPr marL="91435" marR="91435" marT="45726" marB="45726">
                    <a:noFill/>
                  </a:tcPr>
                </a:tc>
                <a:tc>
                  <a:txBody>
                    <a:bodyPr/>
                    <a:lstStyle/>
                    <a:p>
                      <a:pPr algn="l"/>
                      <a:r>
                        <a:rPr lang="pl-PL" sz="2800" dirty="0" smtClean="0"/>
                        <a:t>ok. 2600 zł </a:t>
                      </a:r>
                      <a:endParaRPr lang="pl-PL" sz="2800" dirty="0"/>
                    </a:p>
                  </a:txBody>
                  <a:tcPr marL="91435" marR="91435" marT="45726" marB="45726"/>
                </a:tc>
              </a:tr>
              <a:tr h="772256">
                <a:tc>
                  <a:txBody>
                    <a:bodyPr/>
                    <a:lstStyle/>
                    <a:p>
                      <a:r>
                        <a:rPr lang="pl-PL" sz="2800" dirty="0" smtClean="0"/>
                        <a:t>Koszt montażu </a:t>
                      </a:r>
                      <a:endParaRPr lang="pl-PL" sz="2800" dirty="0"/>
                    </a:p>
                  </a:txBody>
                  <a:tcPr marL="91435" marR="91435" marT="45726" marB="45726"/>
                </a:tc>
                <a:tc>
                  <a:txBody>
                    <a:bodyPr/>
                    <a:lstStyle/>
                    <a:p>
                      <a:pPr algn="l"/>
                      <a:r>
                        <a:rPr lang="pl-PL" sz="2800" dirty="0" smtClean="0"/>
                        <a:t>ok. 6000 zł *</a:t>
                      </a:r>
                      <a:endParaRPr lang="pl-PL" sz="2800" dirty="0"/>
                    </a:p>
                  </a:txBody>
                  <a:tcPr marL="91435" marR="91435" marT="45726" marB="45726"/>
                </a:tc>
              </a:tr>
              <a:tr h="1428144">
                <a:tc>
                  <a:txBody>
                    <a:bodyPr/>
                    <a:lstStyle/>
                    <a:p>
                      <a:r>
                        <a:rPr lang="pl-PL" sz="2800" b="1" dirty="0" smtClean="0"/>
                        <a:t>Razem </a:t>
                      </a:r>
                    </a:p>
                    <a:p>
                      <a:pPr marL="0" indent="0">
                        <a:buFont typeface="Arial" pitchFamily="34" charset="0"/>
                        <a:buNone/>
                      </a:pPr>
                      <a:r>
                        <a:rPr lang="pl-PL" sz="2000" b="1" baseline="0" dirty="0" smtClean="0"/>
                        <a:t>*</a:t>
                      </a:r>
                      <a:r>
                        <a:rPr lang="pl-PL" sz="1800" b="1" baseline="0" dirty="0" smtClean="0"/>
                        <a:t>Cena podawana przez użytkowników pomp na forach internetowych.</a:t>
                      </a:r>
                    </a:p>
                  </a:txBody>
                  <a:tcPr marL="91435" marR="91435" marT="45726" marB="45726"/>
                </a:tc>
                <a:tc>
                  <a:txBody>
                    <a:bodyPr/>
                    <a:lstStyle/>
                    <a:p>
                      <a:pPr marL="0" indent="0" algn="l">
                        <a:buNone/>
                      </a:pPr>
                      <a:r>
                        <a:rPr lang="pl-PL" sz="2800" dirty="0" smtClean="0"/>
                        <a:t>ok. 31 600 zł </a:t>
                      </a:r>
                      <a:r>
                        <a:rPr lang="pl-PL" sz="1800" dirty="0" smtClean="0"/>
                        <a:t>	</a:t>
                      </a:r>
                    </a:p>
                  </a:txBody>
                  <a:tcPr marL="91435" marR="91435" marT="45726" marB="45726"/>
                </a:tc>
              </a:tr>
            </a:tbl>
          </a:graphicData>
        </a:graphic>
      </p:graphicFrame>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ytuł 1"/>
          <p:cNvSpPr>
            <a:spLocks noGrp="1"/>
          </p:cNvSpPr>
          <p:nvPr>
            <p:ph type="title"/>
          </p:nvPr>
        </p:nvSpPr>
        <p:spPr/>
        <p:txBody>
          <a:bodyPr/>
          <a:lstStyle/>
          <a:p>
            <a:r>
              <a:rPr lang="pl-PL" b="1" i="1" u="sng" smtClean="0">
                <a:solidFill>
                  <a:srgbClr val="C00000"/>
                </a:solidFill>
              </a:rPr>
              <a:t>Wykonał:</a:t>
            </a:r>
          </a:p>
        </p:txBody>
      </p:sp>
      <p:sp>
        <p:nvSpPr>
          <p:cNvPr id="95235" name="Symbol zastępczy zawartości 2"/>
          <p:cNvSpPr>
            <a:spLocks noGrp="1"/>
          </p:cNvSpPr>
          <p:nvPr>
            <p:ph idx="1"/>
          </p:nvPr>
        </p:nvSpPr>
        <p:spPr/>
        <p:txBody>
          <a:bodyPr/>
          <a:lstStyle/>
          <a:p>
            <a:pPr marL="0" indent="0">
              <a:buFontTx/>
              <a:buNone/>
            </a:pPr>
            <a:r>
              <a:rPr lang="pl-PL" smtClean="0"/>
              <a:t>Tomasz Kryszak</a:t>
            </a:r>
          </a:p>
        </p:txBody>
      </p:sp>
      <p:sp>
        <p:nvSpPr>
          <p:cNvPr id="95236" name="pole tekstowe 3"/>
          <p:cNvSpPr txBox="1">
            <a:spLocks noChangeArrowheads="1"/>
          </p:cNvSpPr>
          <p:nvPr/>
        </p:nvSpPr>
        <p:spPr bwMode="auto">
          <a:xfrm>
            <a:off x="7885113" y="5961063"/>
            <a:ext cx="9350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eaLnBrk="1" hangingPunct="1"/>
            <a:r>
              <a:rPr lang="pl-PL" sz="1800">
                <a:hlinkClick r:id="rId2" action="ppaction://hlinksldjump"/>
              </a:rPr>
              <a:t>Powrót</a:t>
            </a:r>
            <a:endParaRPr lang="pl-PL"/>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Projekt domyślny">
  <a:themeElements>
    <a:clrScheme name="Projekt domyśl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ojekt domyślny">
      <a:majorFont>
        <a:latin typeface="Times New Roman"/>
        <a:ea typeface=""/>
        <a:cs typeface="Times New Roman"/>
      </a:majorFont>
      <a:minorFont>
        <a:latin typeface="Times New Roman"/>
        <a:ea typeface=""/>
        <a:cs typeface="Times New Roma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jekt domyślny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ojekt domyśln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ojekt domyśln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393</TotalTime>
  <Words>1659</Words>
  <Application>Microsoft Office PowerPoint</Application>
  <PresentationFormat>Pokaz na ekranie (4:3)</PresentationFormat>
  <Paragraphs>417</Paragraphs>
  <Slides>92</Slides>
  <Notes>0</Notes>
  <HiddenSlides>0</HiddenSlides>
  <MMClips>0</MMClips>
  <ScaleCrop>false</ScaleCrop>
  <HeadingPairs>
    <vt:vector size="4" baseType="variant">
      <vt:variant>
        <vt:lpstr>Motyw</vt:lpstr>
      </vt:variant>
      <vt:variant>
        <vt:i4>1</vt:i4>
      </vt:variant>
      <vt:variant>
        <vt:lpstr>Tytuły slajdów</vt:lpstr>
      </vt:variant>
      <vt:variant>
        <vt:i4>92</vt:i4>
      </vt:variant>
    </vt:vector>
  </HeadingPairs>
  <TitlesOfParts>
    <vt:vector size="93" baseType="lpstr">
      <vt:lpstr>Projekt domyślny</vt:lpstr>
      <vt:lpstr>Projekt pracowni OZE ZSP nr 2 w Gnieźnie</vt:lpstr>
      <vt:lpstr>Prezentacja programu PowerPoint</vt:lpstr>
      <vt:lpstr>Oświetlenie pracowni z wykorzystaniem PV </vt:lpstr>
      <vt:lpstr>Wprowadzenie:</vt:lpstr>
      <vt:lpstr>Wprowadzenie:</vt:lpstr>
      <vt:lpstr>Wprowadzenie:</vt:lpstr>
      <vt:lpstr>Wprowadzenie:</vt:lpstr>
      <vt:lpstr>Wprowadzenie:</vt:lpstr>
      <vt:lpstr>Wprowadzenie:</vt:lpstr>
      <vt:lpstr>Sala lekcyjna:</vt:lpstr>
      <vt:lpstr>Świetlówki:</vt:lpstr>
      <vt:lpstr>Obliczenia:</vt:lpstr>
      <vt:lpstr>Panele fotowoltaiczne:</vt:lpstr>
      <vt:lpstr>Panele fotowoltaiczne:</vt:lpstr>
      <vt:lpstr>Panele    fotowoltaiczne:  </vt:lpstr>
      <vt:lpstr>Panele fotowoltaiczne: </vt:lpstr>
      <vt:lpstr>Prezentacja programu PowerPoint</vt:lpstr>
      <vt:lpstr>Akumulator:</vt:lpstr>
      <vt:lpstr>Regulator ładowania:</vt:lpstr>
      <vt:lpstr>Inwerter: </vt:lpstr>
      <vt:lpstr>Obliczenia:</vt:lpstr>
      <vt:lpstr>Prezentacja programu PowerPoint</vt:lpstr>
      <vt:lpstr>Turbina wiatrowa współpracująca z buforową baterią akumulatorów</vt:lpstr>
      <vt:lpstr>Koncepcja i rys historyczny</vt:lpstr>
      <vt:lpstr>Jak to działa?</vt:lpstr>
      <vt:lpstr>Jak to działa? cd.</vt:lpstr>
      <vt:lpstr>Kierunek wiatru a siła nośna</vt:lpstr>
      <vt:lpstr>Wybór lokalizacji turbiny</vt:lpstr>
      <vt:lpstr>Wielkopolska fArmą wiatrową?</vt:lpstr>
      <vt:lpstr>Wykres mocy do wiatru</vt:lpstr>
      <vt:lpstr>Kształt Wirnika </vt:lpstr>
      <vt:lpstr>Dobór generatora</vt:lpstr>
      <vt:lpstr>Generator Asynchroniczny </vt:lpstr>
      <vt:lpstr>Generator synchroniczny</vt:lpstr>
      <vt:lpstr>przekładnia</vt:lpstr>
      <vt:lpstr>WPŁYW NA LUDZKIE ZDROWIE</vt:lpstr>
      <vt:lpstr>Efekt migotania cieni</vt:lpstr>
      <vt:lpstr>Efekt migotania cieni cd.</vt:lpstr>
      <vt:lpstr>Wybór lokalizacji dla turbiny na terenie centrum kształcenia praktycznego</vt:lpstr>
      <vt:lpstr>Wybór lokalizacji dla turbiny na terenie centrum kształcenia praktycznego cd.</vt:lpstr>
      <vt:lpstr>Wybór lokalizacji dla turbiny na terenie centrum kształcenia praktycznego cd.</vt:lpstr>
      <vt:lpstr>Wybór lokalizacji dla turbiny na terenie centrum kształcenia praktycznego cd.</vt:lpstr>
      <vt:lpstr>Wybór turbiny z oferowanych na rynku</vt:lpstr>
      <vt:lpstr>akumulatory</vt:lpstr>
      <vt:lpstr>HYBRYDOWE SYSTEMY ZASILANIA</vt:lpstr>
      <vt:lpstr>Autorzy pracy</vt:lpstr>
      <vt:lpstr>Podgrzewanie wody w umywalni uczniowskiej za pomocą kolektorów słonecznych</vt:lpstr>
      <vt:lpstr>Co to jest solar ?</vt:lpstr>
      <vt:lpstr>Dlaczego warto zainstalować solar </vt:lpstr>
      <vt:lpstr>Przykładowe kolektory słoneczne</vt:lpstr>
      <vt:lpstr>Inne</vt:lpstr>
      <vt:lpstr>Jak działa solar</vt:lpstr>
      <vt:lpstr>Budowa kolektora słonecznego</vt:lpstr>
      <vt:lpstr>Rodzaje kolektorów </vt:lpstr>
      <vt:lpstr>Kolektory próżniowo-rurowe</vt:lpstr>
      <vt:lpstr>Najbardziej znane zastosowania </vt:lpstr>
      <vt:lpstr>Jak działa ?</vt:lpstr>
      <vt:lpstr>Dlaczego kolektory próżniowe?</vt:lpstr>
      <vt:lpstr>Proponowany kolektor </vt:lpstr>
      <vt:lpstr>Prezentacja programu PowerPoint</vt:lpstr>
      <vt:lpstr>Dane</vt:lpstr>
      <vt:lpstr>Dane</vt:lpstr>
      <vt:lpstr>Obliczenia </vt:lpstr>
      <vt:lpstr>Obliczenia </vt:lpstr>
      <vt:lpstr>Ustawienie kolektora</vt:lpstr>
      <vt:lpstr>Tak powinno to wyglądać</vt:lpstr>
      <vt:lpstr>Proponowana lokalizacja kolektorów słonecznych</vt:lpstr>
      <vt:lpstr>Wykonali:</vt:lpstr>
      <vt:lpstr>Pompa ciepła dla pracowni</vt:lpstr>
      <vt:lpstr> Co to jest pompa ciepła? </vt:lpstr>
      <vt:lpstr>Prezentacja programu PowerPoint</vt:lpstr>
      <vt:lpstr>  Rodzaje pomp ciepła: </vt:lpstr>
      <vt:lpstr>  Jakie są różnice pomiędzy typami? </vt:lpstr>
      <vt:lpstr>  Jakie są koszty montażu pomp ciepła? </vt:lpstr>
      <vt:lpstr>Tabela przedstawia koszty założenia pompy ciepła dla 4 osobowej rodziny, która mieszka w domu o powierzchni 200 m2. </vt:lpstr>
      <vt:lpstr>Wydajność pomp ciepła. </vt:lpstr>
      <vt:lpstr>Koszty związane z użytkowaniem pompy ciepła. </vt:lpstr>
      <vt:lpstr>Prezentacja programu PowerPoint</vt:lpstr>
      <vt:lpstr>Co to jest COP ? </vt:lpstr>
      <vt:lpstr>Jaką pompę potrzebujemy i ile grzejników </vt:lpstr>
      <vt:lpstr>Jaką pompę potrzebujemy i ile grzejników. </vt:lpstr>
      <vt:lpstr>Jaką pompę potrzebujemy i ile grzejników. </vt:lpstr>
      <vt:lpstr>Jaką pompę potrzebujemy i ile grzejników.</vt:lpstr>
      <vt:lpstr>Pompa dla naszej pracowni. </vt:lpstr>
      <vt:lpstr>Pompa dla naszej pracowni. </vt:lpstr>
      <vt:lpstr>Pompa dla naszej pracowni.</vt:lpstr>
      <vt:lpstr>Pompa dla naszej pracowni.</vt:lpstr>
      <vt:lpstr>VENUS EVI 10</vt:lpstr>
      <vt:lpstr>Grzejniki dla naszej pracowni.</vt:lpstr>
      <vt:lpstr>Buderus 600x3000 typ 22</vt:lpstr>
      <vt:lpstr>Koszty</vt:lpstr>
      <vt:lpstr>Wykonał:</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Projekt pracowni OZE ZSP nr 2 w Gnieźnie</dc:title>
  <dc:creator>Jan</dc:creator>
  <cp:lastModifiedBy>OZE</cp:lastModifiedBy>
  <cp:revision>38</cp:revision>
  <dcterms:created xsi:type="dcterms:W3CDTF">2013-03-17T17:36:56Z</dcterms:created>
  <dcterms:modified xsi:type="dcterms:W3CDTF">2013-03-22T18:40:55Z</dcterms:modified>
</cp:coreProperties>
</file>